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Lst>
  <p:sldSz cy="6858000" cx="9144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8475" cy="46513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970337" y="0"/>
            <a:ext cx="3038475" cy="465137"/>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701675" y="4416425"/>
            <a:ext cx="5607050" cy="41830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829675"/>
            <a:ext cx="3038475" cy="46513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970337" y="8829675"/>
            <a:ext cx="3038475"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0: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10: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1: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50" name="Google Shape;150;p11:notes"/>
          <p:cNvSpPr txBox="1"/>
          <p:nvPr>
            <p:ph idx="1" type="body"/>
          </p:nvPr>
        </p:nvSpPr>
        <p:spPr>
          <a:xfrm>
            <a:off x="701675" y="4416425"/>
            <a:ext cx="5607050" cy="418306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11:notes"/>
          <p:cNvSpPr txBox="1"/>
          <p:nvPr/>
        </p:nvSpPr>
        <p:spPr>
          <a:xfrm>
            <a:off x="3970337" y="8829675"/>
            <a:ext cx="3038475"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2: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12: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3: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13: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4: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14: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5: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15: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6: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16: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7: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17: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8: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18: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9: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19: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20: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20: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1: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21: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22: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22: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23: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23: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4: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24: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5: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25: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6: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26: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7: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27: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8: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28: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9: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29: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3: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30: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30: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31: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31: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32: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32: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33: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33: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34: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34: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35: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35: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36: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36: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37: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37: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38: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38: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39: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39: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4: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4: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40: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40: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41: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41: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42: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42: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43: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43: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44: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44: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45: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45: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46: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46: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47: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47: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48: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48: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49: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 name="Google Shape;388;p49: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5: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50: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50: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51: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51: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52: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52: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53: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p53: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54: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p54: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55: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p55: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56: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 name="Google Shape;433;p56: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57: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p57: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58: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4" name="Google Shape;444;p58: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59: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0" name="Google Shape;450;p59: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6: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6: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60: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 name="Google Shape;457;p60: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7: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7: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8: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8: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9:notes"/>
          <p:cNvSpPr txBox="1"/>
          <p:nvPr>
            <p:ph idx="1" type="body"/>
          </p:nvPr>
        </p:nvSpPr>
        <p:spPr>
          <a:xfrm>
            <a:off x="701675" y="4416425"/>
            <a:ext cx="560705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9: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2"/>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 name="Google Shape;18;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1" name="Shape 71"/>
        <p:cNvGrpSpPr/>
        <p:nvPr/>
      </p:nvGrpSpPr>
      <p:grpSpPr>
        <a:xfrm>
          <a:off x="0" y="0"/>
          <a:ext cx="0" cy="0"/>
          <a:chOff x="0" y="0"/>
          <a:chExt cx="0" cy="0"/>
        </a:xfrm>
      </p:grpSpPr>
      <p:sp>
        <p:nvSpPr>
          <p:cNvPr id="72" name="Google Shape;72;p1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3" name="Google Shape;73;p11"/>
          <p:cNvSpPr txBox="1"/>
          <p:nvPr>
            <p:ph idx="1" type="body"/>
          </p:nvPr>
        </p:nvSpPr>
        <p:spPr>
          <a:xfrm>
            <a:off x="457200" y="1600206"/>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74" name="Google Shape;74;p11"/>
          <p:cNvSpPr txBox="1"/>
          <p:nvPr>
            <p:ph idx="2" type="body"/>
          </p:nvPr>
        </p:nvSpPr>
        <p:spPr>
          <a:xfrm>
            <a:off x="4648200" y="1600206"/>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75" name="Google Shape;75;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8" name="Shape 78"/>
        <p:cNvGrpSpPr/>
        <p:nvPr/>
      </p:nvGrpSpPr>
      <p:grpSpPr>
        <a:xfrm>
          <a:off x="0" y="0"/>
          <a:ext cx="0" cy="0"/>
          <a:chOff x="0" y="0"/>
          <a:chExt cx="0" cy="0"/>
        </a:xfrm>
      </p:grpSpPr>
      <p:sp>
        <p:nvSpPr>
          <p:cNvPr id="79" name="Google Shape;79;p12"/>
          <p:cNvSpPr txBox="1"/>
          <p:nvPr>
            <p:ph type="title"/>
          </p:nvPr>
        </p:nvSpPr>
        <p:spPr>
          <a:xfrm>
            <a:off x="722313" y="440692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1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81" name="Google Shape;8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 name="Shape 21"/>
        <p:cNvGrpSpPr/>
        <p:nvPr/>
      </p:nvGrpSpPr>
      <p:grpSpPr>
        <a:xfrm>
          <a:off x="0" y="0"/>
          <a:ext cx="0" cy="0"/>
          <a:chOff x="0" y="0"/>
          <a:chExt cx="0" cy="0"/>
        </a:xfrm>
      </p:grpSpPr>
      <p:sp>
        <p:nvSpPr>
          <p:cNvPr id="22" name="Google Shape;22;p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 name="Shape 26"/>
        <p:cNvGrpSpPr/>
        <p:nvPr/>
      </p:nvGrpSpPr>
      <p:grpSpPr>
        <a:xfrm>
          <a:off x="0" y="0"/>
          <a:ext cx="0" cy="0"/>
          <a:chOff x="0" y="0"/>
          <a:chExt cx="0" cy="0"/>
        </a:xfrm>
      </p:grpSpPr>
      <p:sp>
        <p:nvSpPr>
          <p:cNvPr id="27" name="Google Shape;27;p4"/>
          <p:cNvSpPr txBox="1"/>
          <p:nvPr>
            <p:ph type="ctrTitle"/>
          </p:nvPr>
        </p:nvSpPr>
        <p:spPr>
          <a:xfrm>
            <a:off x="685800" y="213044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8" name="Google Shape;28;p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9" name="Google Shape;29;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2" name="Shape 32"/>
        <p:cNvGrpSpPr/>
        <p:nvPr/>
      </p:nvGrpSpPr>
      <p:grpSpPr>
        <a:xfrm>
          <a:off x="0" y="0"/>
          <a:ext cx="0" cy="0"/>
          <a:chOff x="0" y="0"/>
          <a:chExt cx="0" cy="0"/>
        </a:xfrm>
      </p:grpSpPr>
      <p:sp>
        <p:nvSpPr>
          <p:cNvPr id="33" name="Google Shape;33;p5"/>
          <p:cNvSpPr txBox="1"/>
          <p:nvPr>
            <p:ph type="title"/>
          </p:nvPr>
        </p:nvSpPr>
        <p:spPr>
          <a:xfrm rot="5400000">
            <a:off x="4732338" y="217172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4" name="Google Shape;34;p5"/>
          <p:cNvSpPr txBox="1"/>
          <p:nvPr>
            <p:ph idx="1" type="body"/>
          </p:nvPr>
        </p:nvSpPr>
        <p:spPr>
          <a:xfrm rot="5400000">
            <a:off x="541338" y="19052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5" name="Google Shape;35;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8" name="Shape 38"/>
        <p:cNvGrpSpPr/>
        <p:nvPr/>
      </p:nvGrpSpPr>
      <p:grpSpPr>
        <a:xfrm>
          <a:off x="0" y="0"/>
          <a:ext cx="0" cy="0"/>
          <a:chOff x="0" y="0"/>
          <a:chExt cx="0" cy="0"/>
        </a:xfrm>
      </p:grpSpPr>
      <p:sp>
        <p:nvSpPr>
          <p:cNvPr id="39" name="Google Shape;39;p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0" name="Google Shape;40;p6"/>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1" name="Google Shape;41;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4" name="Shape 44"/>
        <p:cNvGrpSpPr/>
        <p:nvPr/>
      </p:nvGrpSpPr>
      <p:grpSpPr>
        <a:xfrm>
          <a:off x="0" y="0"/>
          <a:ext cx="0" cy="0"/>
          <a:chOff x="0" y="0"/>
          <a:chExt cx="0" cy="0"/>
        </a:xfrm>
      </p:grpSpPr>
      <p:sp>
        <p:nvSpPr>
          <p:cNvPr id="45" name="Google Shape;45;p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6" name="Google Shape;46;p7"/>
          <p:cNvSpPr/>
          <p:nvPr>
            <p:ph idx="2" type="pic"/>
          </p:nvPr>
        </p:nvSpPr>
        <p:spPr>
          <a:xfrm>
            <a:off x="1792288" y="612775"/>
            <a:ext cx="5486400" cy="4114800"/>
          </a:xfrm>
          <a:prstGeom prst="rect">
            <a:avLst/>
          </a:prstGeom>
          <a:noFill/>
          <a:ln>
            <a:noFill/>
          </a:ln>
        </p:spPr>
      </p:sp>
      <p:sp>
        <p:nvSpPr>
          <p:cNvPr id="47" name="Google Shape;47;p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48" name="Google Shape;48;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1" name="Shape 51"/>
        <p:cNvGrpSpPr/>
        <p:nvPr/>
      </p:nvGrpSpPr>
      <p:grpSpPr>
        <a:xfrm>
          <a:off x="0" y="0"/>
          <a:ext cx="0" cy="0"/>
          <a:chOff x="0" y="0"/>
          <a:chExt cx="0" cy="0"/>
        </a:xfrm>
      </p:grpSpPr>
      <p:sp>
        <p:nvSpPr>
          <p:cNvPr id="52" name="Google Shape;52;p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3" name="Google Shape;53;p8"/>
          <p:cNvSpPr txBox="1"/>
          <p:nvPr>
            <p:ph idx="1" type="body"/>
          </p:nvPr>
        </p:nvSpPr>
        <p:spPr>
          <a:xfrm>
            <a:off x="3575051" y="27307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4" name="Google Shape;54;p8"/>
          <p:cNvSpPr txBox="1"/>
          <p:nvPr>
            <p:ph idx="2" type="body"/>
          </p:nvPr>
        </p:nvSpPr>
        <p:spPr>
          <a:xfrm>
            <a:off x="457200" y="1435103"/>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5" name="Google Shape;55;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2" name="Shape 62"/>
        <p:cNvGrpSpPr/>
        <p:nvPr/>
      </p:nvGrpSpPr>
      <p:grpSpPr>
        <a:xfrm>
          <a:off x="0" y="0"/>
          <a:ext cx="0" cy="0"/>
          <a:chOff x="0" y="0"/>
          <a:chExt cx="0" cy="0"/>
        </a:xfrm>
      </p:grpSpPr>
      <p:sp>
        <p:nvSpPr>
          <p:cNvPr id="63" name="Google Shape;63;p1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4" name="Google Shape;64;p1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5" name="Google Shape;65;p1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6" name="Google Shape;66;p10"/>
          <p:cNvSpPr txBox="1"/>
          <p:nvPr>
            <p:ph idx="3" type="body"/>
          </p:nvPr>
        </p:nvSpPr>
        <p:spPr>
          <a:xfrm>
            <a:off x="4645029"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7" name="Google Shape;67;p10"/>
          <p:cNvSpPr txBox="1"/>
          <p:nvPr>
            <p:ph idx="4" type="body"/>
          </p:nvPr>
        </p:nvSpPr>
        <p:spPr>
          <a:xfrm>
            <a:off x="4645029"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8" name="Google Shape;68;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 name="Google Shape;11;p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9.png"/><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4.png"/><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30.png"/><Relationship Id="rId4" Type="http://schemas.openxmlformats.org/officeDocument/2006/relationships/image" Target="../media/image1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1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2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2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15.png"/><Relationship Id="rId4" Type="http://schemas.openxmlformats.org/officeDocument/2006/relationships/image" Target="../media/image2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1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26.png"/><Relationship Id="rId4" Type="http://schemas.openxmlformats.org/officeDocument/2006/relationships/image" Target="../media/image2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3"/>
          <p:cNvSpPr txBox="1"/>
          <p:nvPr>
            <p:ph idx="1" type="body"/>
          </p:nvPr>
        </p:nvSpPr>
        <p:spPr>
          <a:xfrm>
            <a:off x="446087" y="10668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rgbClr val="00B050"/>
              </a:buClr>
              <a:buSzPts val="6600"/>
              <a:buFont typeface="Arial"/>
              <a:buNone/>
            </a:pPr>
            <a:r>
              <a:rPr b="1" i="0" lang="en-US" sz="6600" u="none" cap="none" strike="noStrike">
                <a:solidFill>
                  <a:srgbClr val="00B050"/>
                </a:solidFill>
                <a:latin typeface="Calibri"/>
                <a:ea typeface="Calibri"/>
                <a:cs typeface="Calibri"/>
                <a:sym typeface="Calibri"/>
              </a:rPr>
              <a:t>ChatGPT</a:t>
            </a:r>
            <a:endParaRPr/>
          </a:p>
          <a:p>
            <a:pPr indent="-342900" lvl="0" marL="342900" marR="0" rtl="0" algn="ctr">
              <a:lnSpc>
                <a:spcPct val="100000"/>
              </a:lnSpc>
              <a:spcBef>
                <a:spcPts val="880"/>
              </a:spcBef>
              <a:spcAft>
                <a:spcPts val="0"/>
              </a:spcAft>
              <a:buClr>
                <a:srgbClr val="0000FF"/>
              </a:buClr>
              <a:buSzPts val="4400"/>
              <a:buFont typeface="Arial"/>
              <a:buNone/>
            </a:pPr>
            <a:r>
              <a:rPr b="1" i="0" lang="en-US" sz="4400" u="none" cap="none" strike="noStrike">
                <a:solidFill>
                  <a:srgbClr val="0000FF"/>
                </a:solidFill>
                <a:latin typeface="Calibri"/>
                <a:ea typeface="Calibri"/>
                <a:cs typeface="Calibri"/>
                <a:sym typeface="Calibri"/>
              </a:rPr>
              <a:t>and Teaching Accounting:</a:t>
            </a:r>
            <a:endParaRPr/>
          </a:p>
          <a:p>
            <a:pPr indent="-342900" lvl="0" marL="342900" marR="0" rtl="0" algn="ctr">
              <a:lnSpc>
                <a:spcPct val="100000"/>
              </a:lnSpc>
              <a:spcBef>
                <a:spcPts val="880"/>
              </a:spcBef>
              <a:spcAft>
                <a:spcPts val="0"/>
              </a:spcAft>
              <a:buClr>
                <a:srgbClr val="FF0000"/>
              </a:buClr>
              <a:buSzPts val="4400"/>
              <a:buFont typeface="Arial"/>
              <a:buNone/>
            </a:pPr>
            <a:r>
              <a:rPr b="1" i="0" lang="en-US" sz="4400" u="none" cap="none" strike="noStrike">
                <a:solidFill>
                  <a:srgbClr val="FF0000"/>
                </a:solidFill>
                <a:latin typeface="Calibri"/>
                <a:ea typeface="Calibri"/>
                <a:cs typeface="Calibri"/>
                <a:sym typeface="Calibri"/>
              </a:rPr>
              <a:t>Threats </a:t>
            </a:r>
            <a:r>
              <a:rPr b="1" i="0" lang="en-US" sz="4400" u="none" cap="none" strike="noStrike">
                <a:solidFill>
                  <a:schemeClr val="dk1"/>
                </a:solidFill>
                <a:latin typeface="Calibri"/>
                <a:ea typeface="Calibri"/>
                <a:cs typeface="Calibri"/>
                <a:sym typeface="Calibri"/>
              </a:rPr>
              <a:t>and Opportunities</a:t>
            </a:r>
            <a:endParaRPr b="1" i="1" sz="800" u="none" cap="none" strike="noStrike">
              <a:solidFill>
                <a:schemeClr val="dk1"/>
              </a:solidFill>
              <a:latin typeface="Calibri"/>
              <a:ea typeface="Calibri"/>
              <a:cs typeface="Calibri"/>
              <a:sym typeface="Calibri"/>
            </a:endParaRPr>
          </a:p>
          <a:p>
            <a:pPr indent="-342900" lvl="0" marL="342900" marR="0" rtl="0" algn="ctr">
              <a:lnSpc>
                <a:spcPct val="100000"/>
              </a:lnSpc>
              <a:spcBef>
                <a:spcPts val="320"/>
              </a:spcBef>
              <a:spcAft>
                <a:spcPts val="0"/>
              </a:spcAft>
              <a:buClr>
                <a:schemeClr val="dk1"/>
              </a:buClr>
              <a:buSzPts val="1600"/>
              <a:buFont typeface="Arial"/>
              <a:buNone/>
            </a:pPr>
            <a:r>
              <a:t/>
            </a:r>
            <a:endParaRPr b="1" i="1" sz="1600" u="none" cap="none" strike="noStrike">
              <a:solidFill>
                <a:srgbClr val="FF0000"/>
              </a:solidFill>
              <a:latin typeface="Calibri"/>
              <a:ea typeface="Calibri"/>
              <a:cs typeface="Calibri"/>
              <a:sym typeface="Calibri"/>
            </a:endParaRPr>
          </a:p>
          <a:p>
            <a:pPr indent="-342900" lvl="0" marL="342900" marR="0" rtl="0" algn="ctr">
              <a:lnSpc>
                <a:spcPct val="100000"/>
              </a:lnSpc>
              <a:spcBef>
                <a:spcPts val="320"/>
              </a:spcBef>
              <a:spcAft>
                <a:spcPts val="0"/>
              </a:spcAft>
              <a:buClr>
                <a:schemeClr val="dk1"/>
              </a:buClr>
              <a:buSzPts val="1600"/>
              <a:buFont typeface="Arial"/>
              <a:buNone/>
            </a:pPr>
            <a:r>
              <a:t/>
            </a:r>
            <a:endParaRPr b="1" i="1" sz="1600" u="none" cap="none" strike="noStrike">
              <a:solidFill>
                <a:srgbClr val="FF0000"/>
              </a:solidFill>
              <a:latin typeface="Calibri"/>
              <a:ea typeface="Calibri"/>
              <a:cs typeface="Calibri"/>
              <a:sym typeface="Calibri"/>
            </a:endParaRPr>
          </a:p>
          <a:p>
            <a:pPr indent="-342900" lvl="0" marL="342900" marR="0" rtl="0" algn="ctr">
              <a:lnSpc>
                <a:spcPct val="100000"/>
              </a:lnSpc>
              <a:spcBef>
                <a:spcPts val="320"/>
              </a:spcBef>
              <a:spcAft>
                <a:spcPts val="0"/>
              </a:spcAft>
              <a:buClr>
                <a:schemeClr val="dk1"/>
              </a:buClr>
              <a:buSzPts val="1600"/>
              <a:buFont typeface="Arial"/>
              <a:buNone/>
            </a:pPr>
            <a:r>
              <a:t/>
            </a:r>
            <a:endParaRPr b="1" i="1" sz="1600" u="none" cap="none" strike="noStrike">
              <a:solidFill>
                <a:srgbClr val="FF0000"/>
              </a:solidFill>
              <a:latin typeface="Calibri"/>
              <a:ea typeface="Calibri"/>
              <a:cs typeface="Calibri"/>
              <a:sym typeface="Calibri"/>
            </a:endParaRPr>
          </a:p>
          <a:p>
            <a:pPr indent="-342900" lvl="0" marL="342900" marR="0" rtl="0" algn="ctr">
              <a:lnSpc>
                <a:spcPct val="100000"/>
              </a:lnSpc>
              <a:spcBef>
                <a:spcPts val="320"/>
              </a:spcBef>
              <a:spcAft>
                <a:spcPts val="0"/>
              </a:spcAft>
              <a:buClr>
                <a:schemeClr val="dk1"/>
              </a:buClr>
              <a:buSzPts val="1600"/>
              <a:buFont typeface="Arial"/>
              <a:buNone/>
            </a:pPr>
            <a:r>
              <a:t/>
            </a:r>
            <a:endParaRPr b="1" i="1" sz="1600" u="none" cap="none" strike="noStrike">
              <a:solidFill>
                <a:srgbClr val="FF0000"/>
              </a:solidFill>
              <a:latin typeface="Calibri"/>
              <a:ea typeface="Calibri"/>
              <a:cs typeface="Calibri"/>
              <a:sym typeface="Calibri"/>
            </a:endParaRPr>
          </a:p>
          <a:p>
            <a:pPr indent="-342900" lvl="0" marL="342900" marR="0" rtl="0" algn="ctr">
              <a:lnSpc>
                <a:spcPct val="100000"/>
              </a:lnSpc>
              <a:spcBef>
                <a:spcPts val="320"/>
              </a:spcBef>
              <a:spcAft>
                <a:spcPts val="0"/>
              </a:spcAft>
              <a:buClr>
                <a:srgbClr val="FF0000"/>
              </a:buClr>
              <a:buSzPts val="1600"/>
              <a:buFont typeface="Arial"/>
              <a:buNone/>
            </a:pPr>
            <a:r>
              <a:rPr b="1" i="1" lang="en-US" sz="1600" u="none" cap="none" strike="noStrike">
                <a:solidFill>
                  <a:srgbClr val="FF0000"/>
                </a:solidFill>
                <a:latin typeface="Calibri"/>
                <a:ea typeface="Calibri"/>
                <a:cs typeface="Calibri"/>
                <a:sym typeface="Calibri"/>
              </a:rPr>
              <a:t>James D. Stice</a:t>
            </a:r>
            <a:endParaRPr/>
          </a:p>
          <a:p>
            <a:pPr indent="-342900" lvl="0" marL="342900" marR="0" rtl="0" algn="ctr">
              <a:lnSpc>
                <a:spcPct val="100000"/>
              </a:lnSpc>
              <a:spcBef>
                <a:spcPts val="320"/>
              </a:spcBef>
              <a:spcAft>
                <a:spcPts val="0"/>
              </a:spcAft>
              <a:buClr>
                <a:srgbClr val="FF0000"/>
              </a:buClr>
              <a:buSzPts val="1600"/>
              <a:buFont typeface="Arial"/>
              <a:buNone/>
            </a:pPr>
            <a:r>
              <a:rPr b="1" i="1" lang="en-US" sz="1600" u="none" cap="none" strike="noStrike">
                <a:solidFill>
                  <a:srgbClr val="FF0000"/>
                </a:solidFill>
                <a:latin typeface="Calibri"/>
                <a:ea typeface="Calibri"/>
                <a:cs typeface="Calibri"/>
                <a:sym typeface="Calibri"/>
              </a:rPr>
              <a:t>Earl K. Stice</a:t>
            </a:r>
            <a:endParaRPr/>
          </a:p>
          <a:p>
            <a:pPr indent="-342900" lvl="0" marL="342900" marR="0" rtl="0" algn="ctr">
              <a:lnSpc>
                <a:spcPct val="100000"/>
              </a:lnSpc>
              <a:spcBef>
                <a:spcPts val="320"/>
              </a:spcBef>
              <a:spcAft>
                <a:spcPts val="0"/>
              </a:spcAft>
              <a:buClr>
                <a:schemeClr val="dk1"/>
              </a:buClr>
              <a:buSzPts val="1600"/>
              <a:buFont typeface="Arial"/>
              <a:buNone/>
            </a:pPr>
            <a:r>
              <a:rPr b="1" i="1" lang="en-US" sz="1600" u="none" cap="none" strike="noStrike">
                <a:solidFill>
                  <a:schemeClr val="dk1"/>
                </a:solidFill>
                <a:latin typeface="Calibri"/>
                <a:ea typeface="Calibri"/>
                <a:cs typeface="Calibri"/>
                <a:sym typeface="Calibri"/>
              </a:rPr>
              <a:t>Professors of Accounting </a:t>
            </a:r>
            <a:r>
              <a:rPr b="1" i="1" lang="en-US" sz="1600" u="none" cap="none" strike="noStrike">
                <a:solidFill>
                  <a:srgbClr val="0000FF"/>
                </a:solidFill>
                <a:latin typeface="Calibri"/>
                <a:ea typeface="Calibri"/>
                <a:cs typeface="Calibri"/>
                <a:sym typeface="Calibri"/>
              </a:rPr>
              <a:t>Emeriti</a:t>
            </a:r>
            <a:endParaRPr/>
          </a:p>
          <a:p>
            <a:pPr indent="-342900" lvl="0" marL="342900" marR="0" rtl="0" algn="ctr">
              <a:lnSpc>
                <a:spcPct val="100000"/>
              </a:lnSpc>
              <a:spcBef>
                <a:spcPts val="320"/>
              </a:spcBef>
              <a:spcAft>
                <a:spcPts val="0"/>
              </a:spcAft>
              <a:buClr>
                <a:schemeClr val="dk1"/>
              </a:buClr>
              <a:buSzPts val="1600"/>
              <a:buFont typeface="Arial"/>
              <a:buNone/>
            </a:pPr>
            <a:r>
              <a:rPr b="1" i="1" lang="en-US" sz="1600" u="none" cap="none" strike="noStrike">
                <a:solidFill>
                  <a:schemeClr val="dk1"/>
                </a:solidFill>
                <a:latin typeface="Calibri"/>
                <a:ea typeface="Calibri"/>
                <a:cs typeface="Calibri"/>
                <a:sym typeface="Calibri"/>
              </a:rPr>
              <a:t>Brigham Young University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2"/>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FF"/>
              </a:buClr>
              <a:buSzPts val="4800"/>
              <a:buFont typeface="Calibri"/>
              <a:buNone/>
            </a:pPr>
            <a:r>
              <a:rPr b="1" i="0" lang="en-US" sz="4800" u="none">
                <a:solidFill>
                  <a:srgbClr val="0000FF"/>
                </a:solidFill>
                <a:latin typeface="Calibri"/>
                <a:ea typeface="Calibri"/>
                <a:cs typeface="Calibri"/>
                <a:sym typeface="Calibri"/>
              </a:rPr>
              <a:t>Samples of </a:t>
            </a:r>
            <a:r>
              <a:rPr b="1" i="0" lang="en-US" sz="4800" u="none">
                <a:solidFill>
                  <a:srgbClr val="00B050"/>
                </a:solidFill>
                <a:latin typeface="Calibri"/>
                <a:ea typeface="Calibri"/>
                <a:cs typeface="Calibri"/>
                <a:sym typeface="Calibri"/>
              </a:rPr>
              <a:t>ChatGPT</a:t>
            </a:r>
            <a:r>
              <a:rPr b="1" i="0" lang="en-US" sz="4800" u="none">
                <a:solidFill>
                  <a:srgbClr val="0000FF"/>
                </a:solidFill>
                <a:latin typeface="Calibri"/>
                <a:ea typeface="Calibri"/>
                <a:cs typeface="Calibri"/>
                <a:sym typeface="Calibri"/>
              </a:rPr>
              <a:t> Responses</a:t>
            </a:r>
            <a:endParaRPr/>
          </a:p>
        </p:txBody>
      </p:sp>
      <p:sp>
        <p:nvSpPr>
          <p:cNvPr id="146" name="Google Shape;146;p22"/>
          <p:cNvSpPr txBox="1"/>
          <p:nvPr>
            <p:ph idx="1" type="body"/>
          </p:nvPr>
        </p:nvSpPr>
        <p:spPr>
          <a:xfrm>
            <a:off x="533400" y="1143000"/>
            <a:ext cx="8229600" cy="533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rPr b="1" i="0" lang="en-US" sz="2800" u="none">
                <a:solidFill>
                  <a:schemeClr val="dk1"/>
                </a:solidFill>
                <a:latin typeface="Calibri"/>
                <a:ea typeface="Calibri"/>
                <a:cs typeface="Calibri"/>
                <a:sym typeface="Calibri"/>
              </a:rPr>
              <a:t>What are the key points of the U.S. Constitution?</a:t>
            </a:r>
            <a:endParaRPr/>
          </a:p>
          <a:p>
            <a:pPr indent="0" lvl="0" marL="0" marR="0" rtl="0" algn="ctr">
              <a:lnSpc>
                <a:spcPct val="100000"/>
              </a:lnSpc>
              <a:spcBef>
                <a:spcPts val="560"/>
              </a:spcBef>
              <a:spcAft>
                <a:spcPts val="0"/>
              </a:spcAft>
              <a:buClr>
                <a:srgbClr val="FF0000"/>
              </a:buClr>
              <a:buSzPts val="2800"/>
              <a:buFont typeface="Arial"/>
              <a:buNone/>
            </a:pPr>
            <a:r>
              <a:rPr b="1" i="0" lang="en-US" sz="2800" u="none">
                <a:solidFill>
                  <a:srgbClr val="FF0000"/>
                </a:solidFill>
                <a:latin typeface="Calibri"/>
                <a:ea typeface="Calibri"/>
                <a:cs typeface="Calibri"/>
                <a:sym typeface="Calibri"/>
              </a:rPr>
              <a:t>How is Google’s response different?</a:t>
            </a:r>
            <a:endParaRPr/>
          </a:p>
          <a:p>
            <a:pPr indent="0" lvl="0" marL="0" marR="0" rtl="0" algn="l">
              <a:lnSpc>
                <a:spcPct val="100000"/>
              </a:lnSpc>
              <a:spcBef>
                <a:spcPts val="560"/>
              </a:spcBef>
              <a:spcAft>
                <a:spcPts val="0"/>
              </a:spcAft>
              <a:buClr>
                <a:schemeClr val="dk1"/>
              </a:buClr>
              <a:buSzPts val="2800"/>
              <a:buFont typeface="Arial"/>
              <a:buNone/>
            </a:pPr>
            <a:r>
              <a:t/>
            </a:r>
            <a:endParaRPr b="1" i="0" sz="2800" u="none">
              <a:solidFill>
                <a:schemeClr val="dk1"/>
              </a:solidFill>
              <a:latin typeface="Calibri"/>
              <a:ea typeface="Calibri"/>
              <a:cs typeface="Calibri"/>
              <a:sym typeface="Calibri"/>
            </a:endParaRPr>
          </a:p>
          <a:p>
            <a:pPr indent="0" lvl="0" marL="0" marR="0" rtl="0" algn="l">
              <a:lnSpc>
                <a:spcPct val="100000"/>
              </a:lnSpc>
              <a:spcBef>
                <a:spcPts val="560"/>
              </a:spcBef>
              <a:spcAft>
                <a:spcPts val="0"/>
              </a:spcAft>
              <a:buClr>
                <a:schemeClr val="dk1"/>
              </a:buClr>
              <a:buSzPts val="2800"/>
              <a:buFont typeface="Arial"/>
              <a:buNone/>
            </a:pPr>
            <a:r>
              <a:rPr b="1" i="0" lang="en-US" sz="2800" u="none">
                <a:solidFill>
                  <a:schemeClr val="dk1"/>
                </a:solidFill>
                <a:latin typeface="Calibri"/>
                <a:ea typeface="Calibri"/>
                <a:cs typeface="Calibri"/>
                <a:sym typeface="Calibri"/>
              </a:rPr>
              <a:t>About 528,000,000 results</a:t>
            </a:r>
            <a:endParaRPr/>
          </a:p>
          <a:p>
            <a:pPr indent="0" lvl="0" marL="0" marR="0" rtl="0" algn="l">
              <a:lnSpc>
                <a:spcPct val="100000"/>
              </a:lnSpc>
              <a:spcBef>
                <a:spcPts val="560"/>
              </a:spcBef>
              <a:spcAft>
                <a:spcPts val="0"/>
              </a:spcAft>
              <a:buClr>
                <a:schemeClr val="dk1"/>
              </a:buClr>
              <a:buSzPts val="2800"/>
              <a:buFont typeface="Arial"/>
              <a:buNone/>
            </a:pPr>
            <a:r>
              <a:rPr b="1" i="0" lang="en-US" sz="2800" u="none">
                <a:solidFill>
                  <a:schemeClr val="dk1"/>
                </a:solidFill>
                <a:latin typeface="Calibri"/>
                <a:ea typeface="Calibri"/>
                <a:cs typeface="Calibri"/>
                <a:sym typeface="Calibri"/>
              </a:rPr>
              <a:t>Different sources</a:t>
            </a:r>
            <a:endParaRPr/>
          </a:p>
          <a:p>
            <a:pPr indent="-114300" lvl="0" marL="0" marR="0" rtl="0" algn="l">
              <a:lnSpc>
                <a:spcPct val="100000"/>
              </a:lnSpc>
              <a:spcBef>
                <a:spcPts val="360"/>
              </a:spcBef>
              <a:spcAft>
                <a:spcPts val="0"/>
              </a:spcAft>
              <a:buClr>
                <a:schemeClr val="dk1"/>
              </a:buClr>
              <a:buSzPts val="1800"/>
              <a:buFont typeface="Arial"/>
              <a:buChar char="•"/>
            </a:pPr>
            <a:r>
              <a:rPr b="1" i="0" lang="en-US" sz="1800" u="none">
                <a:solidFill>
                  <a:schemeClr val="dk1"/>
                </a:solidFill>
                <a:latin typeface="Calibri"/>
                <a:ea typeface="Calibri"/>
                <a:cs typeface="Calibri"/>
                <a:sym typeface="Calibri"/>
              </a:rPr>
              <a:t>National Archives</a:t>
            </a:r>
            <a:endParaRPr/>
          </a:p>
          <a:p>
            <a:pPr indent="-114300" lvl="0" marL="0" marR="0" rtl="0" algn="l">
              <a:lnSpc>
                <a:spcPct val="100000"/>
              </a:lnSpc>
              <a:spcBef>
                <a:spcPts val="360"/>
              </a:spcBef>
              <a:spcAft>
                <a:spcPts val="0"/>
              </a:spcAft>
              <a:buClr>
                <a:schemeClr val="dk1"/>
              </a:buClr>
              <a:buSzPts val="1800"/>
              <a:buFont typeface="Arial"/>
              <a:buChar char="•"/>
            </a:pPr>
            <a:r>
              <a:rPr b="1" i="0" lang="en-US" sz="1800" u="none">
                <a:solidFill>
                  <a:schemeClr val="dk1"/>
                </a:solidFill>
                <a:latin typeface="Calibri"/>
                <a:ea typeface="Calibri"/>
                <a:cs typeface="Calibri"/>
                <a:sym typeface="Calibri"/>
              </a:rPr>
              <a:t>University of Baltimore</a:t>
            </a:r>
            <a:endParaRPr/>
          </a:p>
          <a:p>
            <a:pPr indent="-114300" lvl="0" marL="0" marR="0" rtl="0" algn="l">
              <a:lnSpc>
                <a:spcPct val="100000"/>
              </a:lnSpc>
              <a:spcBef>
                <a:spcPts val="360"/>
              </a:spcBef>
              <a:spcAft>
                <a:spcPts val="0"/>
              </a:spcAft>
              <a:buClr>
                <a:schemeClr val="dk1"/>
              </a:buClr>
              <a:buSzPts val="1800"/>
              <a:buFont typeface="Arial"/>
              <a:buChar char="•"/>
            </a:pPr>
            <a:r>
              <a:rPr b="1" i="0" lang="en-US" sz="1800" u="none">
                <a:solidFill>
                  <a:schemeClr val="dk1"/>
                </a:solidFill>
                <a:latin typeface="Calibri"/>
                <a:ea typeface="Calibri"/>
                <a:cs typeface="Calibri"/>
                <a:sym typeface="Calibri"/>
              </a:rPr>
              <a:t>The White House</a:t>
            </a:r>
            <a:endParaRPr/>
          </a:p>
          <a:p>
            <a:pPr indent="-114300" lvl="0" marL="0" marR="0" rtl="0" algn="l">
              <a:lnSpc>
                <a:spcPct val="100000"/>
              </a:lnSpc>
              <a:spcBef>
                <a:spcPts val="360"/>
              </a:spcBef>
              <a:spcAft>
                <a:spcPts val="0"/>
              </a:spcAft>
              <a:buClr>
                <a:schemeClr val="dk1"/>
              </a:buClr>
              <a:buSzPts val="1800"/>
              <a:buFont typeface="Arial"/>
              <a:buChar char="•"/>
            </a:pPr>
            <a:r>
              <a:rPr b="1" i="0" lang="en-US" sz="1800" u="none">
                <a:solidFill>
                  <a:schemeClr val="dk1"/>
                </a:solidFill>
                <a:latin typeface="Calibri"/>
                <a:ea typeface="Calibri"/>
                <a:cs typeface="Calibri"/>
                <a:sym typeface="Calibri"/>
              </a:rPr>
              <a:t>Cliff Notes</a:t>
            </a:r>
            <a:endParaRPr/>
          </a:p>
          <a:p>
            <a:pPr indent="0" lvl="0" marL="0" marR="0" rtl="0" algn="l">
              <a:lnSpc>
                <a:spcPct val="100000"/>
              </a:lnSpc>
              <a:spcBef>
                <a:spcPts val="640"/>
              </a:spcBef>
              <a:spcAft>
                <a:spcPts val="0"/>
              </a:spcAft>
              <a:buClr>
                <a:srgbClr val="00B050"/>
              </a:buClr>
              <a:buSzPts val="3200"/>
              <a:buFont typeface="Arial"/>
              <a:buNone/>
            </a:pPr>
            <a:r>
              <a:rPr b="1" i="0" lang="en-US" sz="3200" u="none">
                <a:solidFill>
                  <a:srgbClr val="00B050"/>
                </a:solidFill>
                <a:latin typeface="Calibri"/>
                <a:ea typeface="Calibri"/>
                <a:cs typeface="Calibri"/>
                <a:sym typeface="Calibri"/>
              </a:rPr>
              <a:t>ChatGPT gives its synthesized answer, no original sources (unless asked).</a:t>
            </a:r>
            <a:endParaRPr/>
          </a:p>
          <a:p>
            <a:pPr indent="-203200" lvl="0" marL="0" marR="0" rtl="0" algn="l">
              <a:lnSpc>
                <a:spcPct val="100000"/>
              </a:lnSpc>
              <a:spcBef>
                <a:spcPts val="640"/>
              </a:spcBef>
              <a:spcAft>
                <a:spcPts val="0"/>
              </a:spcAft>
              <a:buClr>
                <a:srgbClr val="FF0000"/>
              </a:buClr>
              <a:buSzPts val="3200"/>
              <a:buFont typeface="Arial"/>
              <a:buChar char="•"/>
            </a:pPr>
            <a:r>
              <a:rPr b="1" i="0" lang="en-US" sz="3200" u="none">
                <a:solidFill>
                  <a:srgbClr val="FF0000"/>
                </a:solidFill>
                <a:latin typeface="Calibri"/>
                <a:ea typeface="Calibri"/>
                <a:cs typeface="Calibri"/>
                <a:sym typeface="Calibri"/>
              </a:rPr>
              <a:t>Sometimes CREATES fictitious sources!!</a:t>
            </a:r>
            <a:endParaRPr/>
          </a:p>
          <a:p>
            <a:pPr indent="-139700" lvl="0" marL="342900" marR="0" rtl="0" algn="l">
              <a:spcBef>
                <a:spcPts val="640"/>
              </a:spcBef>
              <a:spcAft>
                <a:spcPts val="0"/>
              </a:spcAft>
              <a:buClr>
                <a:schemeClr val="dk1"/>
              </a:buClr>
              <a:buSzPts val="3200"/>
              <a:buFont typeface="Arial"/>
              <a:buNone/>
            </a:pPr>
            <a:r>
              <a:t/>
            </a:r>
            <a:endParaRPr b="1" i="0" sz="3200" u="none">
              <a:solidFill>
                <a:srgbClr val="FF0000"/>
              </a:solidFill>
              <a:latin typeface="Calibri"/>
              <a:ea typeface="Calibri"/>
              <a:cs typeface="Calibri"/>
              <a:sym typeface="Calibri"/>
            </a:endParaRPr>
          </a:p>
        </p:txBody>
      </p:sp>
      <p:pic>
        <p:nvPicPr>
          <p:cNvPr id="147" name="Google Shape;147;p22"/>
          <p:cNvPicPr preferRelativeResize="0"/>
          <p:nvPr/>
        </p:nvPicPr>
        <p:blipFill rotWithShape="1">
          <a:blip r:embed="rId3">
            <a:alphaModFix/>
          </a:blip>
          <a:srcRect b="0" l="0" r="0" t="0"/>
          <a:stretch/>
        </p:blipFill>
        <p:spPr>
          <a:xfrm>
            <a:off x="5638800" y="2438400"/>
            <a:ext cx="1685925" cy="568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3"/>
          <p:cNvSpPr txBox="1"/>
          <p:nvPr>
            <p:ph type="title"/>
          </p:nvPr>
        </p:nvSpPr>
        <p:spPr>
          <a:xfrm>
            <a:off x="457200" y="0"/>
            <a:ext cx="8229600" cy="609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FF"/>
              </a:buClr>
              <a:buSzPts val="4800"/>
              <a:buFont typeface="Calibri"/>
              <a:buNone/>
            </a:pPr>
            <a:r>
              <a:rPr b="1" i="0" lang="en-US" sz="4800" u="none">
                <a:solidFill>
                  <a:srgbClr val="0000FF"/>
                </a:solidFill>
                <a:latin typeface="Calibri"/>
                <a:ea typeface="Calibri"/>
                <a:cs typeface="Calibri"/>
                <a:sym typeface="Calibri"/>
              </a:rPr>
              <a:t>Samples of </a:t>
            </a:r>
            <a:r>
              <a:rPr b="1" i="0" lang="en-US" sz="4800" u="none">
                <a:solidFill>
                  <a:srgbClr val="00B050"/>
                </a:solidFill>
                <a:latin typeface="Calibri"/>
                <a:ea typeface="Calibri"/>
                <a:cs typeface="Calibri"/>
                <a:sym typeface="Calibri"/>
              </a:rPr>
              <a:t>ChatGPT</a:t>
            </a:r>
            <a:r>
              <a:rPr b="1" i="0" lang="en-US" sz="4800" u="none">
                <a:solidFill>
                  <a:srgbClr val="0000FF"/>
                </a:solidFill>
                <a:latin typeface="Calibri"/>
                <a:ea typeface="Calibri"/>
                <a:cs typeface="Calibri"/>
                <a:sym typeface="Calibri"/>
              </a:rPr>
              <a:t> Responses</a:t>
            </a:r>
            <a:endParaRPr/>
          </a:p>
        </p:txBody>
      </p:sp>
      <p:sp>
        <p:nvSpPr>
          <p:cNvPr id="154" name="Google Shape;154;p23"/>
          <p:cNvSpPr txBox="1"/>
          <p:nvPr>
            <p:ph idx="1" type="body"/>
          </p:nvPr>
        </p:nvSpPr>
        <p:spPr>
          <a:xfrm>
            <a:off x="609600" y="762000"/>
            <a:ext cx="8229600" cy="533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rPr b="1" i="0" lang="en-US" sz="2800" u="none">
                <a:solidFill>
                  <a:schemeClr val="dk1"/>
                </a:solidFill>
                <a:latin typeface="Calibri"/>
                <a:ea typeface="Calibri"/>
                <a:cs typeface="Calibri"/>
                <a:sym typeface="Calibri"/>
              </a:rPr>
              <a:t>Is 17077 a prime number?</a:t>
            </a:r>
            <a:endParaRPr/>
          </a:p>
          <a:p>
            <a:pPr indent="0" lvl="0" marL="0" marR="0" rtl="0" algn="l">
              <a:lnSpc>
                <a:spcPct val="100000"/>
              </a:lnSpc>
              <a:spcBef>
                <a:spcPts val="280"/>
              </a:spcBef>
              <a:spcAft>
                <a:spcPts val="0"/>
              </a:spcAft>
              <a:buClr>
                <a:schemeClr val="dk1"/>
              </a:buClr>
              <a:buSzPts val="1400"/>
              <a:buFont typeface="Arial"/>
              <a:buNone/>
            </a:pPr>
            <a:r>
              <a:t/>
            </a:r>
            <a:endParaRPr b="1" i="0" sz="1400" u="none">
              <a:solidFill>
                <a:srgbClr val="FF0000"/>
              </a:solidFill>
              <a:latin typeface="Calibri"/>
              <a:ea typeface="Calibri"/>
              <a:cs typeface="Calibri"/>
              <a:sym typeface="Calibri"/>
            </a:endParaRPr>
          </a:p>
          <a:p>
            <a:pPr indent="0" lvl="0" marL="0" marR="0" rtl="0" algn="l">
              <a:lnSpc>
                <a:spcPct val="100000"/>
              </a:lnSpc>
              <a:spcBef>
                <a:spcPts val="320"/>
              </a:spcBef>
              <a:spcAft>
                <a:spcPts val="0"/>
              </a:spcAft>
              <a:buClr>
                <a:srgbClr val="FF0000"/>
              </a:buClr>
              <a:buSzPts val="1600"/>
              <a:buFont typeface="Arial"/>
              <a:buNone/>
            </a:pPr>
            <a:r>
              <a:rPr b="1" i="0" lang="en-US" sz="1600" u="none">
                <a:solidFill>
                  <a:srgbClr val="FF0000"/>
                </a:solidFill>
                <a:latin typeface="Calibri"/>
                <a:ea typeface="Calibri"/>
                <a:cs typeface="Calibri"/>
                <a:sym typeface="Calibri"/>
              </a:rPr>
              <a:t>To determine if 17077 is a prime number, we need to check if it is divisible by any integer other than 1 and itself. To do this, we can check for divisors up to the square root of 17077, since any divisor larger than the square root would have a corresponding smaller divisor.</a:t>
            </a:r>
            <a:endParaRPr/>
          </a:p>
          <a:p>
            <a:pPr indent="0" lvl="0" marL="0" marR="0" rtl="0" algn="l">
              <a:lnSpc>
                <a:spcPct val="100000"/>
              </a:lnSpc>
              <a:spcBef>
                <a:spcPts val="320"/>
              </a:spcBef>
              <a:spcAft>
                <a:spcPts val="0"/>
              </a:spcAft>
              <a:buClr>
                <a:schemeClr val="dk1"/>
              </a:buClr>
              <a:buSzPts val="1600"/>
              <a:buFont typeface="Arial"/>
              <a:buNone/>
            </a:pPr>
            <a:r>
              <a:t/>
            </a:r>
            <a:endParaRPr b="1" i="0" sz="1600" u="none">
              <a:solidFill>
                <a:srgbClr val="FF0000"/>
              </a:solidFill>
              <a:latin typeface="Calibri"/>
              <a:ea typeface="Calibri"/>
              <a:cs typeface="Calibri"/>
              <a:sym typeface="Calibri"/>
            </a:endParaRPr>
          </a:p>
          <a:p>
            <a:pPr indent="0" lvl="0" marL="0" marR="0" rtl="0" algn="l">
              <a:lnSpc>
                <a:spcPct val="100000"/>
              </a:lnSpc>
              <a:spcBef>
                <a:spcPts val="320"/>
              </a:spcBef>
              <a:spcAft>
                <a:spcPts val="0"/>
              </a:spcAft>
              <a:buClr>
                <a:srgbClr val="FF0000"/>
              </a:buClr>
              <a:buSzPts val="1600"/>
              <a:buFont typeface="Arial"/>
              <a:buNone/>
            </a:pPr>
            <a:r>
              <a:rPr b="1" i="0" lang="en-US" sz="1600" u="none">
                <a:solidFill>
                  <a:srgbClr val="FF0000"/>
                </a:solidFill>
                <a:latin typeface="Calibri"/>
                <a:ea typeface="Calibri"/>
                <a:cs typeface="Calibri"/>
                <a:sym typeface="Calibri"/>
              </a:rPr>
              <a:t>The square root of 17077 is approximately 130.7546, so we'll check for divisors up to 130.</a:t>
            </a:r>
            <a:endParaRPr/>
          </a:p>
          <a:p>
            <a:pPr indent="0" lvl="0" marL="0" marR="0" rtl="0" algn="l">
              <a:lnSpc>
                <a:spcPct val="100000"/>
              </a:lnSpc>
              <a:spcBef>
                <a:spcPts val="320"/>
              </a:spcBef>
              <a:spcAft>
                <a:spcPts val="0"/>
              </a:spcAft>
              <a:buClr>
                <a:schemeClr val="dk1"/>
              </a:buClr>
              <a:buSzPts val="1600"/>
              <a:buFont typeface="Arial"/>
              <a:buNone/>
            </a:pPr>
            <a:r>
              <a:t/>
            </a:r>
            <a:endParaRPr b="1" i="0" sz="1600" u="none">
              <a:solidFill>
                <a:srgbClr val="FF0000"/>
              </a:solidFill>
              <a:latin typeface="Calibri"/>
              <a:ea typeface="Calibri"/>
              <a:cs typeface="Calibri"/>
              <a:sym typeface="Calibri"/>
            </a:endParaRPr>
          </a:p>
          <a:p>
            <a:pPr indent="0" lvl="0" marL="0" marR="0" rtl="0" algn="l">
              <a:lnSpc>
                <a:spcPct val="100000"/>
              </a:lnSpc>
              <a:spcBef>
                <a:spcPts val="320"/>
              </a:spcBef>
              <a:spcAft>
                <a:spcPts val="0"/>
              </a:spcAft>
              <a:buClr>
                <a:srgbClr val="FF0000"/>
              </a:buClr>
              <a:buSzPts val="1600"/>
              <a:buFont typeface="Arial"/>
              <a:buNone/>
            </a:pPr>
            <a:r>
              <a:rPr b="1" i="0" lang="en-US" sz="1600" u="none">
                <a:solidFill>
                  <a:srgbClr val="FF0000"/>
                </a:solidFill>
                <a:latin typeface="Calibri"/>
                <a:ea typeface="Calibri"/>
                <a:cs typeface="Calibri"/>
                <a:sym typeface="Calibri"/>
              </a:rPr>
              <a:t>Now, let's check for divisors:</a:t>
            </a:r>
            <a:endParaRPr/>
          </a:p>
          <a:p>
            <a:pPr indent="0" lvl="0" marL="0" marR="0" rtl="0" algn="l">
              <a:lnSpc>
                <a:spcPct val="100000"/>
              </a:lnSpc>
              <a:spcBef>
                <a:spcPts val="320"/>
              </a:spcBef>
              <a:spcAft>
                <a:spcPts val="0"/>
              </a:spcAft>
              <a:buClr>
                <a:srgbClr val="FF0000"/>
              </a:buClr>
              <a:buSzPts val="1600"/>
              <a:buFont typeface="Arial"/>
              <a:buNone/>
            </a:pPr>
            <a:r>
              <a:rPr b="1" i="0" lang="en-US" sz="1600" u="none">
                <a:solidFill>
                  <a:srgbClr val="FF0000"/>
                </a:solidFill>
                <a:latin typeface="Calibri"/>
                <a:ea typeface="Calibri"/>
                <a:cs typeface="Calibri"/>
                <a:sym typeface="Calibri"/>
              </a:rPr>
              <a:t>17077 ÷ 1 = 17077</a:t>
            </a:r>
            <a:endParaRPr/>
          </a:p>
          <a:p>
            <a:pPr indent="0" lvl="0" marL="0" marR="0" rtl="0" algn="l">
              <a:lnSpc>
                <a:spcPct val="100000"/>
              </a:lnSpc>
              <a:spcBef>
                <a:spcPts val="320"/>
              </a:spcBef>
              <a:spcAft>
                <a:spcPts val="0"/>
              </a:spcAft>
              <a:buClr>
                <a:srgbClr val="FF0000"/>
              </a:buClr>
              <a:buSzPts val="1600"/>
              <a:buFont typeface="Arial"/>
              <a:buNone/>
            </a:pPr>
            <a:r>
              <a:rPr b="1" i="0" lang="en-US" sz="1600" u="none">
                <a:solidFill>
                  <a:srgbClr val="FF0000"/>
                </a:solidFill>
                <a:latin typeface="Calibri"/>
                <a:ea typeface="Calibri"/>
                <a:cs typeface="Calibri"/>
                <a:sym typeface="Calibri"/>
              </a:rPr>
              <a:t>17077 ÷ 7 = 2439.5714</a:t>
            </a:r>
            <a:endParaRPr/>
          </a:p>
          <a:p>
            <a:pPr indent="0" lvl="0" marL="0" marR="0" rtl="0" algn="l">
              <a:lnSpc>
                <a:spcPct val="100000"/>
              </a:lnSpc>
              <a:spcBef>
                <a:spcPts val="320"/>
              </a:spcBef>
              <a:spcAft>
                <a:spcPts val="0"/>
              </a:spcAft>
              <a:buClr>
                <a:srgbClr val="FF0000"/>
              </a:buClr>
              <a:buSzPts val="1600"/>
              <a:buFont typeface="Arial"/>
              <a:buNone/>
            </a:pPr>
            <a:r>
              <a:rPr b="1" i="0" lang="en-US" sz="1600" u="none">
                <a:solidFill>
                  <a:srgbClr val="FF0000"/>
                </a:solidFill>
                <a:latin typeface="Calibri"/>
                <a:ea typeface="Calibri"/>
                <a:cs typeface="Calibri"/>
                <a:sym typeface="Calibri"/>
              </a:rPr>
              <a:t>17077 ÷ 11 = 1552.4545</a:t>
            </a:r>
            <a:endParaRPr/>
          </a:p>
          <a:p>
            <a:pPr indent="0" lvl="0" marL="0" marR="0" rtl="0" algn="l">
              <a:lnSpc>
                <a:spcPct val="100000"/>
              </a:lnSpc>
              <a:spcBef>
                <a:spcPts val="320"/>
              </a:spcBef>
              <a:spcAft>
                <a:spcPts val="0"/>
              </a:spcAft>
              <a:buClr>
                <a:srgbClr val="FF0000"/>
              </a:buClr>
              <a:buSzPts val="1600"/>
              <a:buFont typeface="Arial"/>
              <a:buNone/>
            </a:pPr>
            <a:r>
              <a:rPr b="1" i="0" lang="en-US" sz="1600" u="none">
                <a:solidFill>
                  <a:srgbClr val="FF0000"/>
                </a:solidFill>
                <a:latin typeface="Calibri"/>
                <a:ea typeface="Calibri"/>
                <a:cs typeface="Calibri"/>
                <a:sym typeface="Calibri"/>
              </a:rPr>
              <a:t>17077 ÷ 13 = 1313</a:t>
            </a:r>
            <a:endParaRPr/>
          </a:p>
          <a:p>
            <a:pPr indent="0" lvl="0" marL="0" marR="0" rtl="0" algn="l">
              <a:lnSpc>
                <a:spcPct val="100000"/>
              </a:lnSpc>
              <a:spcBef>
                <a:spcPts val="320"/>
              </a:spcBef>
              <a:spcAft>
                <a:spcPts val="0"/>
              </a:spcAft>
              <a:buClr>
                <a:srgbClr val="FF0000"/>
              </a:buClr>
              <a:buSzPts val="1600"/>
              <a:buFont typeface="Arial"/>
              <a:buNone/>
            </a:pPr>
            <a:r>
              <a:rPr b="1" i="0" lang="en-US" sz="1600" u="none">
                <a:solidFill>
                  <a:srgbClr val="FF0000"/>
                </a:solidFill>
                <a:latin typeface="Calibri"/>
                <a:ea typeface="Calibri"/>
                <a:cs typeface="Calibri"/>
                <a:sym typeface="Calibri"/>
              </a:rPr>
              <a:t>17077 ÷ 23 = 742.0435</a:t>
            </a:r>
            <a:endParaRPr/>
          </a:p>
          <a:p>
            <a:pPr indent="0" lvl="0" marL="0" marR="0" rtl="0" algn="l">
              <a:lnSpc>
                <a:spcPct val="100000"/>
              </a:lnSpc>
              <a:spcBef>
                <a:spcPts val="320"/>
              </a:spcBef>
              <a:spcAft>
                <a:spcPts val="0"/>
              </a:spcAft>
              <a:buClr>
                <a:srgbClr val="FF0000"/>
              </a:buClr>
              <a:buSzPts val="1600"/>
              <a:buFont typeface="Arial"/>
              <a:buNone/>
            </a:pPr>
            <a:r>
              <a:rPr b="1" i="0" lang="en-US" sz="1600" u="none">
                <a:solidFill>
                  <a:srgbClr val="FF0000"/>
                </a:solidFill>
                <a:latin typeface="Calibri"/>
                <a:ea typeface="Calibri"/>
                <a:cs typeface="Calibri"/>
                <a:sym typeface="Calibri"/>
              </a:rPr>
              <a:t>…</a:t>
            </a:r>
            <a:endParaRPr/>
          </a:p>
          <a:p>
            <a:pPr indent="0" lvl="0" marL="0" marR="0" rtl="0" algn="l">
              <a:lnSpc>
                <a:spcPct val="100000"/>
              </a:lnSpc>
              <a:spcBef>
                <a:spcPts val="320"/>
              </a:spcBef>
              <a:spcAft>
                <a:spcPts val="0"/>
              </a:spcAft>
              <a:buClr>
                <a:srgbClr val="00B050"/>
              </a:buClr>
              <a:buSzPts val="1600"/>
              <a:buFont typeface="Arial"/>
              <a:buNone/>
            </a:pPr>
            <a:r>
              <a:rPr b="1" i="0" lang="en-US" sz="1600" u="none">
                <a:solidFill>
                  <a:srgbClr val="00B050"/>
                </a:solidFill>
                <a:latin typeface="Calibri"/>
                <a:ea typeface="Calibri"/>
                <a:cs typeface="Calibri"/>
                <a:sym typeface="Calibri"/>
              </a:rPr>
              <a:t>As you can see, there are divisors other than 1 and 17077 itself. So, 17077 is not a prime number, and its divisors are 1, 7, 11, 13, 23, 29, 31, 37, 41, 43, 47, 49, 53, 59, 61, 67, 71, 73, 79, 83, 89, 97, 101, 103, 107, 109, 113, 121, and 127.</a:t>
            </a:r>
            <a:endParaRPr/>
          </a:p>
          <a:p>
            <a:pPr indent="0" lvl="0" marL="0" marR="0" rtl="0" algn="ctr">
              <a:lnSpc>
                <a:spcPct val="100000"/>
              </a:lnSpc>
              <a:spcBef>
                <a:spcPts val="720"/>
              </a:spcBef>
              <a:spcAft>
                <a:spcPts val="0"/>
              </a:spcAft>
              <a:buClr>
                <a:srgbClr val="0000FF"/>
              </a:buClr>
              <a:buSzPts val="3600"/>
              <a:buFont typeface="Arial"/>
              <a:buNone/>
            </a:pPr>
            <a:r>
              <a:rPr b="1" i="0" lang="en-US" sz="3600" u="none">
                <a:solidFill>
                  <a:srgbClr val="0000FF"/>
                </a:solidFill>
                <a:latin typeface="Calibri"/>
                <a:ea typeface="Calibri"/>
                <a:cs typeface="Calibri"/>
                <a:sym typeface="Calibri"/>
              </a:rPr>
              <a:t>This answer is completely WRONG!!!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4"/>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FF"/>
              </a:buClr>
              <a:buSzPts val="4800"/>
              <a:buFont typeface="Calibri"/>
              <a:buNone/>
            </a:pPr>
            <a:r>
              <a:rPr b="1" i="0" lang="en-US" sz="4800" u="none">
                <a:solidFill>
                  <a:srgbClr val="0000FF"/>
                </a:solidFill>
                <a:latin typeface="Calibri"/>
                <a:ea typeface="Calibri"/>
                <a:cs typeface="Calibri"/>
                <a:sym typeface="Calibri"/>
              </a:rPr>
              <a:t>Samples of </a:t>
            </a:r>
            <a:r>
              <a:rPr b="1" i="0" lang="en-US" sz="4800" u="none">
                <a:solidFill>
                  <a:srgbClr val="00B050"/>
                </a:solidFill>
                <a:latin typeface="Calibri"/>
                <a:ea typeface="Calibri"/>
                <a:cs typeface="Calibri"/>
                <a:sym typeface="Calibri"/>
              </a:rPr>
              <a:t>ChatGPT</a:t>
            </a:r>
            <a:r>
              <a:rPr b="1" i="0" lang="en-US" sz="4800" u="none">
                <a:solidFill>
                  <a:srgbClr val="0000FF"/>
                </a:solidFill>
                <a:latin typeface="Calibri"/>
                <a:ea typeface="Calibri"/>
                <a:cs typeface="Calibri"/>
                <a:sym typeface="Calibri"/>
              </a:rPr>
              <a:t> Responses</a:t>
            </a:r>
            <a:endParaRPr/>
          </a:p>
        </p:txBody>
      </p:sp>
      <p:sp>
        <p:nvSpPr>
          <p:cNvPr id="160" name="Google Shape;160;p24"/>
          <p:cNvSpPr txBox="1"/>
          <p:nvPr>
            <p:ph idx="1" type="body"/>
          </p:nvPr>
        </p:nvSpPr>
        <p:spPr>
          <a:xfrm>
            <a:off x="533400" y="1143000"/>
            <a:ext cx="8229600" cy="533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rPr b="1" i="0" lang="en-US" sz="2800" u="none">
                <a:solidFill>
                  <a:schemeClr val="dk1"/>
                </a:solidFill>
                <a:latin typeface="Calibri"/>
                <a:ea typeface="Calibri"/>
                <a:cs typeface="Calibri"/>
                <a:sym typeface="Calibri"/>
              </a:rPr>
              <a:t>Is 17077 a prime number?</a:t>
            </a:r>
            <a:endParaRPr/>
          </a:p>
          <a:p>
            <a:pPr indent="0" lvl="0" marL="0" marR="0" rtl="0" algn="l">
              <a:lnSpc>
                <a:spcPct val="100000"/>
              </a:lnSpc>
              <a:spcBef>
                <a:spcPts val="400"/>
              </a:spcBef>
              <a:spcAft>
                <a:spcPts val="0"/>
              </a:spcAft>
              <a:buClr>
                <a:schemeClr val="dk1"/>
              </a:buClr>
              <a:buSzPts val="2000"/>
              <a:buFont typeface="Arial"/>
              <a:buNone/>
            </a:pPr>
            <a:r>
              <a:t/>
            </a:r>
            <a:endParaRPr b="1" i="0" sz="2000" u="none">
              <a:solidFill>
                <a:srgbClr val="FF0000"/>
              </a:solidFill>
              <a:latin typeface="Calibri"/>
              <a:ea typeface="Calibri"/>
              <a:cs typeface="Calibri"/>
              <a:sym typeface="Calibri"/>
            </a:endParaRPr>
          </a:p>
          <a:p>
            <a:pPr indent="0" lvl="0" marL="0" marR="0" rtl="0" algn="l">
              <a:lnSpc>
                <a:spcPct val="100000"/>
              </a:lnSpc>
              <a:spcBef>
                <a:spcPts val="400"/>
              </a:spcBef>
              <a:spcAft>
                <a:spcPts val="0"/>
              </a:spcAft>
              <a:buClr>
                <a:srgbClr val="FF0000"/>
              </a:buClr>
              <a:buSzPts val="2000"/>
              <a:buFont typeface="Arial"/>
              <a:buNone/>
            </a:pPr>
            <a:r>
              <a:rPr b="1" i="0" lang="en-US" sz="2000" u="none">
                <a:solidFill>
                  <a:srgbClr val="FF0000"/>
                </a:solidFill>
                <a:latin typeface="Calibri"/>
                <a:ea typeface="Calibri"/>
                <a:cs typeface="Calibri"/>
                <a:sym typeface="Calibri"/>
              </a:rPr>
              <a:t>“In a nutshell, there are many interesting performance shifts over time. For example, GPT-4 (March 2023) was very good at identifying prime numbers (accuracy 97.6%) but GPT-4 (June 2023) was very poor on these same questions (accuracy 2.4%).”</a:t>
            </a:r>
            <a:endParaRPr/>
          </a:p>
          <a:p>
            <a:pPr indent="-127000" lvl="0" marL="0" marR="0" rtl="0" algn="l">
              <a:lnSpc>
                <a:spcPct val="100000"/>
              </a:lnSpc>
              <a:spcBef>
                <a:spcPts val="400"/>
              </a:spcBef>
              <a:spcAft>
                <a:spcPts val="0"/>
              </a:spcAft>
              <a:buClr>
                <a:srgbClr val="0000FF"/>
              </a:buClr>
              <a:buSzPts val="2000"/>
              <a:buFont typeface="Arial"/>
              <a:buChar char="•"/>
            </a:pPr>
            <a:r>
              <a:rPr b="1" i="0" lang="en-US" sz="2000" u="none">
                <a:solidFill>
                  <a:srgbClr val="0000FF"/>
                </a:solidFill>
                <a:latin typeface="Calibri"/>
                <a:ea typeface="Calibri"/>
                <a:cs typeface="Calibri"/>
                <a:sym typeface="Calibri"/>
              </a:rPr>
              <a:t>Researchers from Stanford and Berkeley</a:t>
            </a:r>
            <a:endParaRPr/>
          </a:p>
          <a:p>
            <a:pPr indent="0" lvl="0" marL="0" marR="0" rtl="0" algn="l">
              <a:lnSpc>
                <a:spcPct val="100000"/>
              </a:lnSpc>
              <a:spcBef>
                <a:spcPts val="400"/>
              </a:spcBef>
              <a:spcAft>
                <a:spcPts val="0"/>
              </a:spcAft>
              <a:buClr>
                <a:schemeClr val="dk1"/>
              </a:buClr>
              <a:buSzPts val="2000"/>
              <a:buFont typeface="Arial"/>
              <a:buNone/>
            </a:pPr>
            <a:r>
              <a:t/>
            </a:r>
            <a:endParaRPr b="1" i="0" sz="2000" u="none">
              <a:solidFill>
                <a:srgbClr val="FF0000"/>
              </a:solidFill>
              <a:latin typeface="Calibri"/>
              <a:ea typeface="Calibri"/>
              <a:cs typeface="Calibri"/>
              <a:sym typeface="Calibri"/>
            </a:endParaRPr>
          </a:p>
          <a:p>
            <a:pPr indent="0" lvl="0" marL="0" marR="0" rtl="0" algn="l">
              <a:lnSpc>
                <a:spcPct val="100000"/>
              </a:lnSpc>
              <a:spcBef>
                <a:spcPts val="400"/>
              </a:spcBef>
              <a:spcAft>
                <a:spcPts val="0"/>
              </a:spcAft>
              <a:buClr>
                <a:schemeClr val="dk1"/>
              </a:buClr>
              <a:buSzPts val="2000"/>
              <a:buFont typeface="Arial"/>
              <a:buNone/>
            </a:pPr>
            <a:r>
              <a:rPr b="1" i="0" lang="en-US" sz="2000" u="none">
                <a:solidFill>
                  <a:schemeClr val="dk1"/>
                </a:solidFill>
                <a:latin typeface="Calibri"/>
                <a:ea typeface="Calibri"/>
                <a:cs typeface="Calibri"/>
                <a:sym typeface="Calibri"/>
              </a:rPr>
              <a:t>And yet ChatGPT is so CONFIDENT in an answer that is completely WRONG!</a:t>
            </a:r>
            <a:endParaRPr/>
          </a:p>
          <a:p>
            <a:pPr indent="0" lvl="0" marL="0" marR="0" rtl="0" algn="l">
              <a:lnSpc>
                <a:spcPct val="100000"/>
              </a:lnSpc>
              <a:spcBef>
                <a:spcPts val="400"/>
              </a:spcBef>
              <a:spcAft>
                <a:spcPts val="0"/>
              </a:spcAft>
              <a:buClr>
                <a:srgbClr val="00B050"/>
              </a:buClr>
              <a:buSzPts val="2000"/>
              <a:buFont typeface="Arial"/>
              <a:buNone/>
            </a:pPr>
            <a:r>
              <a:rPr b="1" i="0" lang="en-US" sz="2000" u="none">
                <a:solidFill>
                  <a:srgbClr val="00B050"/>
                </a:solidFill>
                <a:latin typeface="Calibri"/>
                <a:ea typeface="Calibri"/>
                <a:cs typeface="Calibri"/>
                <a:sym typeface="Calibri"/>
              </a:rPr>
              <a:t>=====================================================</a:t>
            </a:r>
            <a:endParaRPr/>
          </a:p>
          <a:p>
            <a:pPr indent="0" lvl="0" marL="0" marR="0" rtl="0" algn="l">
              <a:lnSpc>
                <a:spcPct val="100000"/>
              </a:lnSpc>
              <a:spcBef>
                <a:spcPts val="400"/>
              </a:spcBef>
              <a:spcAft>
                <a:spcPts val="0"/>
              </a:spcAft>
              <a:buClr>
                <a:srgbClr val="00B050"/>
              </a:buClr>
              <a:buSzPts val="2000"/>
              <a:buFont typeface="Arial"/>
              <a:buNone/>
            </a:pPr>
            <a:r>
              <a:rPr b="1" i="0" lang="en-US" sz="2000" u="none">
                <a:solidFill>
                  <a:srgbClr val="00B050"/>
                </a:solidFill>
                <a:latin typeface="Calibri"/>
                <a:ea typeface="Calibri"/>
                <a:cs typeface="Calibri"/>
                <a:sym typeface="Calibri"/>
              </a:rPr>
              <a:t>As you can see, there are divisors other than 1 and 17077 itself. So, 17077 is not a prime number, and its divisors are 1, 7, 11, 13, 23, 29, 31, 37, 41, 43, 47, 49, 53, 59, 61, 67, 71, 73, 79, 83, 89, 97, 101, 103, 107, 109, 113, 121, and 127.</a:t>
            </a:r>
            <a:endParaRPr/>
          </a:p>
          <a:p>
            <a:pPr indent="0" lvl="0" marL="0" marR="0" rtl="0" algn="l">
              <a:lnSpc>
                <a:spcPct val="100000"/>
              </a:lnSpc>
              <a:spcBef>
                <a:spcPts val="400"/>
              </a:spcBef>
              <a:spcAft>
                <a:spcPts val="0"/>
              </a:spcAft>
              <a:buClr>
                <a:srgbClr val="00B050"/>
              </a:buClr>
              <a:buSzPts val="2000"/>
              <a:buFont typeface="Arial"/>
              <a:buNone/>
            </a:pPr>
            <a:r>
              <a:rPr b="1" i="0" lang="en-US" sz="2000" u="none">
                <a:solidFill>
                  <a:srgbClr val="00B050"/>
                </a:solidFill>
                <a:latin typeface="Calibri"/>
                <a:ea typeface="Calibri"/>
                <a:cs typeface="Calibri"/>
                <a:sym typeface="Calibri"/>
              </a:rPr>
              <a:t>=====================================================</a:t>
            </a:r>
            <a:endParaRPr/>
          </a:p>
          <a:p>
            <a:pPr indent="0" lvl="0" marL="0" marR="0" rtl="0" algn="l">
              <a:lnSpc>
                <a:spcPct val="100000"/>
              </a:lnSpc>
              <a:spcBef>
                <a:spcPts val="280"/>
              </a:spcBef>
              <a:spcAft>
                <a:spcPts val="0"/>
              </a:spcAft>
              <a:buClr>
                <a:schemeClr val="dk1"/>
              </a:buClr>
              <a:buSzPts val="1400"/>
              <a:buFont typeface="Arial"/>
              <a:buNone/>
            </a:pPr>
            <a:r>
              <a:t/>
            </a:r>
            <a:endParaRPr b="1" i="0" sz="1400" u="none">
              <a:solidFill>
                <a:srgbClr val="00B050"/>
              </a:solidFill>
              <a:latin typeface="Calibri"/>
              <a:ea typeface="Calibri"/>
              <a:cs typeface="Calibri"/>
              <a:sym typeface="Calibri"/>
            </a:endParaRPr>
          </a:p>
          <a:p>
            <a:pPr indent="-254000" lvl="0" marL="342900" marR="0" rtl="0" algn="l">
              <a:spcBef>
                <a:spcPts val="280"/>
              </a:spcBef>
              <a:spcAft>
                <a:spcPts val="0"/>
              </a:spcAft>
              <a:buClr>
                <a:schemeClr val="dk1"/>
              </a:buClr>
              <a:buSzPts val="1400"/>
              <a:buFont typeface="Arial"/>
              <a:buNone/>
            </a:pPr>
            <a:r>
              <a:t/>
            </a:r>
            <a:endParaRPr b="1" i="0" sz="1400" u="none">
              <a:solidFill>
                <a:srgbClr val="00B05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5"/>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FF"/>
              </a:buClr>
              <a:buSzPts val="4800"/>
              <a:buFont typeface="Calibri"/>
              <a:buNone/>
            </a:pPr>
            <a:r>
              <a:rPr b="1" i="0" lang="en-US" sz="4800" u="none">
                <a:solidFill>
                  <a:srgbClr val="0000FF"/>
                </a:solidFill>
                <a:latin typeface="Calibri"/>
                <a:ea typeface="Calibri"/>
                <a:cs typeface="Calibri"/>
                <a:sym typeface="Calibri"/>
              </a:rPr>
              <a:t>Samples of </a:t>
            </a:r>
            <a:r>
              <a:rPr b="1" i="0" lang="en-US" sz="4800" u="none">
                <a:solidFill>
                  <a:srgbClr val="00B050"/>
                </a:solidFill>
                <a:latin typeface="Calibri"/>
                <a:ea typeface="Calibri"/>
                <a:cs typeface="Calibri"/>
                <a:sym typeface="Calibri"/>
              </a:rPr>
              <a:t>ChatGPT</a:t>
            </a:r>
            <a:r>
              <a:rPr b="1" i="0" lang="en-US" sz="4800" u="none">
                <a:solidFill>
                  <a:srgbClr val="0000FF"/>
                </a:solidFill>
                <a:latin typeface="Calibri"/>
                <a:ea typeface="Calibri"/>
                <a:cs typeface="Calibri"/>
                <a:sym typeface="Calibri"/>
              </a:rPr>
              <a:t> Responses</a:t>
            </a:r>
            <a:endParaRPr/>
          </a:p>
        </p:txBody>
      </p:sp>
      <p:sp>
        <p:nvSpPr>
          <p:cNvPr id="166" name="Google Shape;166;p25"/>
          <p:cNvSpPr txBox="1"/>
          <p:nvPr>
            <p:ph idx="1" type="body"/>
          </p:nvPr>
        </p:nvSpPr>
        <p:spPr>
          <a:xfrm>
            <a:off x="533400" y="1143000"/>
            <a:ext cx="8229600" cy="533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rPr b="1" i="0" lang="en-US" sz="2800" u="none">
                <a:solidFill>
                  <a:schemeClr val="dk1"/>
                </a:solidFill>
                <a:latin typeface="Calibri"/>
                <a:ea typeface="Calibri"/>
                <a:cs typeface="Calibri"/>
                <a:sym typeface="Calibri"/>
              </a:rPr>
              <a:t>What is the journal entry to record the purchase of $4,000 of inventory for cash?</a:t>
            </a:r>
            <a:endParaRPr/>
          </a:p>
          <a:p>
            <a:pPr indent="0" lvl="0" marL="0" marR="0" rtl="0" algn="l">
              <a:lnSpc>
                <a:spcPct val="100000"/>
              </a:lnSpc>
              <a:spcBef>
                <a:spcPts val="560"/>
              </a:spcBef>
              <a:spcAft>
                <a:spcPts val="0"/>
              </a:spcAft>
              <a:buClr>
                <a:srgbClr val="00B050"/>
              </a:buClr>
              <a:buSzPts val="2800"/>
              <a:buFont typeface="Arial"/>
              <a:buNone/>
            </a:pPr>
            <a:r>
              <a:rPr b="1" i="0" lang="en-US" sz="2800" u="sng">
                <a:solidFill>
                  <a:srgbClr val="00B050"/>
                </a:solidFill>
                <a:latin typeface="Calibri"/>
                <a:ea typeface="Calibri"/>
                <a:cs typeface="Calibri"/>
                <a:sym typeface="Calibri"/>
              </a:rPr>
              <a:t>ChatGPT</a:t>
            </a:r>
            <a:endParaRPr/>
          </a:p>
          <a:p>
            <a:pPr indent="0" lvl="0" marL="0" marR="0" rtl="0" algn="l">
              <a:lnSpc>
                <a:spcPct val="100000"/>
              </a:lnSpc>
              <a:spcBef>
                <a:spcPts val="560"/>
              </a:spcBef>
              <a:spcAft>
                <a:spcPts val="0"/>
              </a:spcAft>
              <a:buClr>
                <a:schemeClr val="dk1"/>
              </a:buClr>
              <a:buSzPts val="2800"/>
              <a:buFont typeface="Arial"/>
              <a:buNone/>
            </a:pPr>
            <a:r>
              <a:rPr b="1" i="0" lang="en-US" sz="2800" u="none">
                <a:solidFill>
                  <a:schemeClr val="dk1"/>
                </a:solidFill>
                <a:latin typeface="Calibri"/>
                <a:ea typeface="Calibri"/>
                <a:cs typeface="Calibri"/>
                <a:sym typeface="Calibri"/>
              </a:rPr>
              <a:t>The journal entry to record the purchase of $4,000 of inventory for cash would be as follows:</a:t>
            </a:r>
            <a:endParaRPr/>
          </a:p>
          <a:p>
            <a:pPr indent="0" lvl="0" marL="0" marR="0" rtl="0" algn="l">
              <a:lnSpc>
                <a:spcPct val="100000"/>
              </a:lnSpc>
              <a:spcBef>
                <a:spcPts val="560"/>
              </a:spcBef>
              <a:spcAft>
                <a:spcPts val="0"/>
              </a:spcAft>
              <a:buClr>
                <a:schemeClr val="dk1"/>
              </a:buClr>
              <a:buSzPts val="2800"/>
              <a:buFont typeface="Arial"/>
              <a:buNone/>
            </a:pPr>
            <a:r>
              <a:rPr b="1" i="0" lang="en-US" sz="2800" u="none">
                <a:solidFill>
                  <a:schemeClr val="dk1"/>
                </a:solidFill>
                <a:latin typeface="Calibri"/>
                <a:ea typeface="Calibri"/>
                <a:cs typeface="Calibri"/>
                <a:sym typeface="Calibri"/>
              </a:rPr>
              <a:t>Date: [Date of the transaction]</a:t>
            </a:r>
            <a:endParaRPr/>
          </a:p>
          <a:p>
            <a:pPr indent="0" lvl="0" marL="0" marR="0" rtl="0" algn="l">
              <a:lnSpc>
                <a:spcPct val="100000"/>
              </a:lnSpc>
              <a:spcBef>
                <a:spcPts val="560"/>
              </a:spcBef>
              <a:spcAft>
                <a:spcPts val="0"/>
              </a:spcAft>
              <a:buClr>
                <a:srgbClr val="0000FF"/>
              </a:buClr>
              <a:buSzPts val="2800"/>
              <a:buFont typeface="Arial"/>
              <a:buNone/>
            </a:pPr>
            <a:r>
              <a:rPr b="1" i="0" lang="en-US" sz="2800" u="none">
                <a:solidFill>
                  <a:srgbClr val="0000FF"/>
                </a:solidFill>
                <a:latin typeface="Calibri"/>
                <a:ea typeface="Calibri"/>
                <a:cs typeface="Calibri"/>
                <a:sym typeface="Calibri"/>
              </a:rPr>
              <a:t>Debit: Inventory $4,000 Credit: Cash $4,000</a:t>
            </a:r>
            <a:endParaRPr/>
          </a:p>
          <a:p>
            <a:pPr indent="0" lvl="0" marL="0" marR="0" rtl="0" algn="l">
              <a:lnSpc>
                <a:spcPct val="100000"/>
              </a:lnSpc>
              <a:spcBef>
                <a:spcPts val="480"/>
              </a:spcBef>
              <a:spcAft>
                <a:spcPts val="0"/>
              </a:spcAft>
              <a:buClr>
                <a:srgbClr val="FF0000"/>
              </a:buClr>
              <a:buSzPts val="2400"/>
              <a:buFont typeface="Arial"/>
              <a:buNone/>
            </a:pPr>
            <a:r>
              <a:rPr b="1" i="0" lang="en-US" sz="2400" u="none">
                <a:solidFill>
                  <a:srgbClr val="FF0000"/>
                </a:solidFill>
                <a:latin typeface="Calibri"/>
                <a:ea typeface="Calibri"/>
                <a:cs typeface="Calibri"/>
                <a:sym typeface="Calibri"/>
              </a:rPr>
              <a:t>Explanation: The debit to the Inventory account increases the inventory asset on the balance sheet, reflecting the purchase of inventory. The credit to the Cash account reduces the cash asset on the balance sheet, reflecting the payment made in cash for the inventory.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6"/>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FF"/>
              </a:buClr>
              <a:buSzPts val="4800"/>
              <a:buFont typeface="Calibri"/>
              <a:buNone/>
            </a:pPr>
            <a:r>
              <a:rPr b="1" i="0" lang="en-US" sz="4800" u="none">
                <a:solidFill>
                  <a:srgbClr val="0000FF"/>
                </a:solidFill>
                <a:latin typeface="Calibri"/>
                <a:ea typeface="Calibri"/>
                <a:cs typeface="Calibri"/>
                <a:sym typeface="Calibri"/>
              </a:rPr>
              <a:t>Samples of </a:t>
            </a:r>
            <a:r>
              <a:rPr b="1" i="0" lang="en-US" sz="4800" u="none">
                <a:solidFill>
                  <a:srgbClr val="00B050"/>
                </a:solidFill>
                <a:latin typeface="Calibri"/>
                <a:ea typeface="Calibri"/>
                <a:cs typeface="Calibri"/>
                <a:sym typeface="Calibri"/>
              </a:rPr>
              <a:t>ChatGPT</a:t>
            </a:r>
            <a:r>
              <a:rPr b="1" i="0" lang="en-US" sz="4800" u="none">
                <a:solidFill>
                  <a:srgbClr val="0000FF"/>
                </a:solidFill>
                <a:latin typeface="Calibri"/>
                <a:ea typeface="Calibri"/>
                <a:cs typeface="Calibri"/>
                <a:sym typeface="Calibri"/>
              </a:rPr>
              <a:t> Responses</a:t>
            </a:r>
            <a:endParaRPr/>
          </a:p>
        </p:txBody>
      </p:sp>
      <p:sp>
        <p:nvSpPr>
          <p:cNvPr id="172" name="Google Shape;172;p26"/>
          <p:cNvSpPr txBox="1"/>
          <p:nvPr>
            <p:ph idx="1" type="body"/>
          </p:nvPr>
        </p:nvSpPr>
        <p:spPr>
          <a:xfrm>
            <a:off x="533400" y="1143000"/>
            <a:ext cx="8229600" cy="533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Calibri"/>
                <a:ea typeface="Calibri"/>
                <a:cs typeface="Calibri"/>
                <a:sym typeface="Calibri"/>
              </a:rPr>
              <a:t>What is the journal entry to sell equipment that cost $10,000 with a current book value of $6,000 for $7,000 cash?</a:t>
            </a:r>
            <a:endParaRPr/>
          </a:p>
          <a:p>
            <a:pPr indent="0" lvl="0" marL="0" marR="0" rtl="0" algn="l">
              <a:lnSpc>
                <a:spcPct val="100000"/>
              </a:lnSpc>
              <a:spcBef>
                <a:spcPts val="560"/>
              </a:spcBef>
              <a:spcAft>
                <a:spcPts val="0"/>
              </a:spcAft>
              <a:buClr>
                <a:srgbClr val="00B050"/>
              </a:buClr>
              <a:buSzPts val="2800"/>
              <a:buFont typeface="Arial"/>
              <a:buNone/>
            </a:pPr>
            <a:r>
              <a:rPr b="1" i="0" lang="en-US" sz="2800" u="sng">
                <a:solidFill>
                  <a:srgbClr val="00B050"/>
                </a:solidFill>
                <a:latin typeface="Calibri"/>
                <a:ea typeface="Calibri"/>
                <a:cs typeface="Calibri"/>
                <a:sym typeface="Calibri"/>
              </a:rPr>
              <a:t>ChatGPT</a:t>
            </a:r>
            <a:endParaRPr/>
          </a:p>
          <a:p>
            <a:pPr indent="-165100" lvl="0" marL="342900" marR="0" rtl="0" algn="l">
              <a:spcBef>
                <a:spcPts val="560"/>
              </a:spcBef>
              <a:spcAft>
                <a:spcPts val="0"/>
              </a:spcAft>
              <a:buClr>
                <a:schemeClr val="dk1"/>
              </a:buClr>
              <a:buSzPts val="2800"/>
              <a:buFont typeface="Arial"/>
              <a:buNone/>
            </a:pPr>
            <a:r>
              <a:t/>
            </a:r>
            <a:endParaRPr b="1" i="0" sz="2800" u="sng">
              <a:solidFill>
                <a:srgbClr val="00B050"/>
              </a:solidFill>
              <a:latin typeface="Calibri"/>
              <a:ea typeface="Calibri"/>
              <a:cs typeface="Calibri"/>
              <a:sym typeface="Calibri"/>
            </a:endParaRPr>
          </a:p>
        </p:txBody>
      </p:sp>
      <p:pic>
        <p:nvPicPr>
          <p:cNvPr id="173" name="Google Shape;173;p26"/>
          <p:cNvPicPr preferRelativeResize="0"/>
          <p:nvPr/>
        </p:nvPicPr>
        <p:blipFill rotWithShape="1">
          <a:blip r:embed="rId3">
            <a:alphaModFix/>
          </a:blip>
          <a:srcRect b="0" l="0" r="0" t="28889"/>
          <a:stretch/>
        </p:blipFill>
        <p:spPr>
          <a:xfrm>
            <a:off x="2057400" y="1970087"/>
            <a:ext cx="6477000" cy="4876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3"/>
                                        </p:tgtEl>
                                        <p:attrNameLst>
                                          <p:attrName>style.visibility</p:attrName>
                                        </p:attrNameLst>
                                      </p:cBhvr>
                                      <p:to>
                                        <p:strVal val="visible"/>
                                      </p:to>
                                    </p:set>
                                    <p:anim calcmode="lin" valueType="num">
                                      <p:cBhvr additive="base">
                                        <p:cTn dur="500"/>
                                        <p:tgtEl>
                                          <p:spTgt spid="17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7"/>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B050"/>
              </a:buClr>
              <a:buSzPts val="4800"/>
              <a:buFont typeface="Calibri"/>
              <a:buNone/>
            </a:pPr>
            <a:r>
              <a:rPr b="1" i="0" lang="en-US" sz="4800" u="none">
                <a:solidFill>
                  <a:srgbClr val="00B050"/>
                </a:solidFill>
                <a:latin typeface="Calibri"/>
                <a:ea typeface="Calibri"/>
                <a:cs typeface="Calibri"/>
                <a:sym typeface="Calibri"/>
              </a:rPr>
              <a:t>ChatGPT</a:t>
            </a:r>
            <a:r>
              <a:rPr b="1" i="0" lang="en-US" sz="4800" u="none">
                <a:solidFill>
                  <a:srgbClr val="0000FF"/>
                </a:solidFill>
                <a:latin typeface="Calibri"/>
                <a:ea typeface="Calibri"/>
                <a:cs typeface="Calibri"/>
                <a:sym typeface="Calibri"/>
              </a:rPr>
              <a:t> and</a:t>
            </a:r>
            <a:br>
              <a:rPr b="1" i="0" lang="en-US" sz="4800" u="none">
                <a:solidFill>
                  <a:srgbClr val="0000FF"/>
                </a:solidFill>
                <a:latin typeface="Calibri"/>
                <a:ea typeface="Calibri"/>
                <a:cs typeface="Calibri"/>
                <a:sym typeface="Calibri"/>
              </a:rPr>
            </a:br>
            <a:r>
              <a:rPr b="1" i="0" lang="en-US" sz="2400" u="none">
                <a:solidFill>
                  <a:srgbClr val="FF0000"/>
                </a:solidFill>
                <a:latin typeface="Calibri"/>
                <a:ea typeface="Calibri"/>
                <a:cs typeface="Calibri"/>
                <a:sym typeface="Calibri"/>
              </a:rPr>
              <a:t>Accounting</a:t>
            </a:r>
            <a:r>
              <a:rPr b="1" i="0" lang="en-US" sz="2400" u="none">
                <a:solidFill>
                  <a:srgbClr val="0000FF"/>
                </a:solidFill>
                <a:latin typeface="Calibri"/>
                <a:ea typeface="Calibri"/>
                <a:cs typeface="Calibri"/>
                <a:sym typeface="Calibri"/>
              </a:rPr>
              <a:t> Homework, Quiz, and Exam Questions</a:t>
            </a:r>
            <a:endParaRPr/>
          </a:p>
        </p:txBody>
      </p:sp>
      <p:sp>
        <p:nvSpPr>
          <p:cNvPr id="179" name="Google Shape;179;p27"/>
          <p:cNvSpPr txBox="1"/>
          <p:nvPr>
            <p:ph idx="1" type="body"/>
          </p:nvPr>
        </p:nvSpPr>
        <p:spPr>
          <a:xfrm>
            <a:off x="533400" y="1143000"/>
            <a:ext cx="8229600" cy="533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2800"/>
              <a:buFont typeface="Arial"/>
              <a:buNone/>
            </a:pPr>
            <a:r>
              <a:rPr b="1" i="0" lang="en-US" sz="2800" u="sng">
                <a:solidFill>
                  <a:srgbClr val="00B0F0"/>
                </a:solidFill>
                <a:latin typeface="Calibri"/>
                <a:ea typeface="Calibri"/>
                <a:cs typeface="Calibri"/>
                <a:sym typeface="Calibri"/>
              </a:rPr>
              <a:t>SAT Exam</a:t>
            </a:r>
            <a:r>
              <a:rPr b="1" i="0" lang="en-US" sz="2800" u="none">
                <a:solidFill>
                  <a:schemeClr val="dk1"/>
                </a:solidFill>
                <a:latin typeface="Calibri"/>
                <a:ea typeface="Calibri"/>
                <a:cs typeface="Calibri"/>
                <a:sym typeface="Calibri"/>
              </a:rPr>
              <a:t> – Performance of </a:t>
            </a:r>
            <a:r>
              <a:rPr b="1" i="0" lang="en-US" sz="2800" u="none">
                <a:solidFill>
                  <a:srgbClr val="00B050"/>
                </a:solidFill>
                <a:latin typeface="Calibri"/>
                <a:ea typeface="Calibri"/>
                <a:cs typeface="Calibri"/>
                <a:sym typeface="Calibri"/>
              </a:rPr>
              <a:t>GPT-4</a:t>
            </a:r>
            <a:endParaRPr/>
          </a:p>
          <a:p>
            <a:pPr indent="0" lvl="0" marL="0" marR="0" rtl="0" algn="l">
              <a:lnSpc>
                <a:spcPct val="100000"/>
              </a:lnSpc>
              <a:spcBef>
                <a:spcPts val="480"/>
              </a:spcBef>
              <a:spcAft>
                <a:spcPts val="0"/>
              </a:spcAft>
              <a:buClr>
                <a:srgbClr val="FF0000"/>
              </a:buClr>
              <a:buSzPts val="2400"/>
              <a:buFont typeface="Arial"/>
              <a:buNone/>
            </a:pPr>
            <a:r>
              <a:rPr b="1" i="0" lang="en-US" sz="2400" u="sng">
                <a:solidFill>
                  <a:srgbClr val="FF0000"/>
                </a:solidFill>
                <a:latin typeface="Calibri"/>
                <a:ea typeface="Calibri"/>
                <a:cs typeface="Calibri"/>
                <a:sym typeface="Calibri"/>
              </a:rPr>
              <a:t>710</a:t>
            </a:r>
            <a:r>
              <a:rPr b="1" i="0" lang="en-US" sz="2400" u="none">
                <a:solidFill>
                  <a:schemeClr val="dk1"/>
                </a:solidFill>
                <a:latin typeface="Calibri"/>
                <a:ea typeface="Calibri"/>
                <a:cs typeface="Calibri"/>
                <a:sym typeface="Calibri"/>
              </a:rPr>
              <a:t> (out of 800) on SAT Reading &amp; Writing section</a:t>
            </a:r>
            <a:endParaRPr/>
          </a:p>
          <a:p>
            <a:pPr indent="-152400" lvl="0" marL="0" marR="0" rtl="0" algn="l">
              <a:lnSpc>
                <a:spcPct val="100000"/>
              </a:lnSpc>
              <a:spcBef>
                <a:spcPts val="480"/>
              </a:spcBef>
              <a:spcAft>
                <a:spcPts val="0"/>
              </a:spcAft>
              <a:buClr>
                <a:schemeClr val="dk1"/>
              </a:buClr>
              <a:buSzPts val="2400"/>
              <a:buFont typeface="Arial"/>
              <a:buChar char="•"/>
            </a:pPr>
            <a:r>
              <a:rPr b="1" i="0" lang="en-US" sz="2400" u="none">
                <a:solidFill>
                  <a:schemeClr val="dk1"/>
                </a:solidFill>
                <a:latin typeface="Calibri"/>
                <a:ea typeface="Calibri"/>
                <a:cs typeface="Calibri"/>
                <a:sym typeface="Calibri"/>
              </a:rPr>
              <a:t>93rd percentile of test-takers</a:t>
            </a:r>
            <a:endParaRPr/>
          </a:p>
          <a:p>
            <a:pPr indent="0" lvl="0" marL="0" marR="0" rtl="0" algn="l">
              <a:lnSpc>
                <a:spcPct val="100000"/>
              </a:lnSpc>
              <a:spcBef>
                <a:spcPts val="480"/>
              </a:spcBef>
              <a:spcAft>
                <a:spcPts val="0"/>
              </a:spcAft>
              <a:buClr>
                <a:srgbClr val="FF0000"/>
              </a:buClr>
              <a:buSzPts val="2400"/>
              <a:buFont typeface="Arial"/>
              <a:buNone/>
            </a:pPr>
            <a:r>
              <a:rPr b="1" i="0" lang="en-US" sz="2400" u="sng">
                <a:solidFill>
                  <a:srgbClr val="FF0000"/>
                </a:solidFill>
                <a:latin typeface="Calibri"/>
                <a:ea typeface="Calibri"/>
                <a:cs typeface="Calibri"/>
                <a:sym typeface="Calibri"/>
              </a:rPr>
              <a:t>700</a:t>
            </a:r>
            <a:r>
              <a:rPr b="1" i="0" lang="en-US" sz="2400" u="none">
                <a:solidFill>
                  <a:schemeClr val="dk1"/>
                </a:solidFill>
                <a:latin typeface="Calibri"/>
                <a:ea typeface="Calibri"/>
                <a:cs typeface="Calibri"/>
                <a:sym typeface="Calibri"/>
              </a:rPr>
              <a:t> (out of 800) on Math section</a:t>
            </a:r>
            <a:endParaRPr/>
          </a:p>
          <a:p>
            <a:pPr indent="-152400" lvl="0" marL="0" marR="0" rtl="0" algn="l">
              <a:lnSpc>
                <a:spcPct val="100000"/>
              </a:lnSpc>
              <a:spcBef>
                <a:spcPts val="480"/>
              </a:spcBef>
              <a:spcAft>
                <a:spcPts val="0"/>
              </a:spcAft>
              <a:buClr>
                <a:schemeClr val="dk1"/>
              </a:buClr>
              <a:buSzPts val="2400"/>
              <a:buFont typeface="Arial"/>
              <a:buChar char="•"/>
            </a:pPr>
            <a:r>
              <a:rPr b="1" i="0" lang="en-US" sz="2400" u="none">
                <a:solidFill>
                  <a:schemeClr val="dk1"/>
                </a:solidFill>
                <a:latin typeface="Calibri"/>
                <a:ea typeface="Calibri"/>
                <a:cs typeface="Calibri"/>
                <a:sym typeface="Calibri"/>
              </a:rPr>
              <a:t>89th percentile of test-takers</a:t>
            </a:r>
            <a:endParaRPr/>
          </a:p>
          <a:p>
            <a:pPr indent="0" lvl="0" marL="0" marR="0" rtl="0" algn="l">
              <a:lnSpc>
                <a:spcPct val="100000"/>
              </a:lnSpc>
              <a:spcBef>
                <a:spcPts val="560"/>
              </a:spcBef>
              <a:spcAft>
                <a:spcPts val="0"/>
              </a:spcAft>
              <a:buClr>
                <a:srgbClr val="0000FF"/>
              </a:buClr>
              <a:buSzPts val="2800"/>
              <a:buFont typeface="Arial"/>
              <a:buNone/>
            </a:pPr>
            <a:r>
              <a:rPr b="1" i="0" lang="en-US" sz="2800" u="sng">
                <a:solidFill>
                  <a:srgbClr val="0000FF"/>
                </a:solidFill>
                <a:latin typeface="Calibri"/>
                <a:ea typeface="Calibri"/>
                <a:cs typeface="Calibri"/>
                <a:sym typeface="Calibri"/>
              </a:rPr>
              <a:t>AP Exams</a:t>
            </a:r>
            <a:r>
              <a:rPr b="1" i="0" lang="en-US" sz="2800" u="none">
                <a:solidFill>
                  <a:schemeClr val="dk1"/>
                </a:solidFill>
                <a:latin typeface="Calibri"/>
                <a:ea typeface="Calibri"/>
                <a:cs typeface="Calibri"/>
                <a:sym typeface="Calibri"/>
              </a:rPr>
              <a:t> – Performance of </a:t>
            </a:r>
            <a:r>
              <a:rPr b="1" i="0" lang="en-US" sz="2800" u="none">
                <a:solidFill>
                  <a:srgbClr val="00B050"/>
                </a:solidFill>
                <a:latin typeface="Calibri"/>
                <a:ea typeface="Calibri"/>
                <a:cs typeface="Calibri"/>
                <a:sym typeface="Calibri"/>
              </a:rPr>
              <a:t>GPT-4</a:t>
            </a:r>
            <a:endParaRPr b="1" i="0" sz="2800" u="none">
              <a:solidFill>
                <a:schemeClr val="dk1"/>
              </a:solidFill>
              <a:latin typeface="Calibri"/>
              <a:ea typeface="Calibri"/>
              <a:cs typeface="Calibri"/>
              <a:sym typeface="Calibri"/>
            </a:endParaRPr>
          </a:p>
          <a:p>
            <a:pPr indent="-152400" lvl="0" marL="0" marR="0" rtl="0" algn="l">
              <a:lnSpc>
                <a:spcPct val="100000"/>
              </a:lnSpc>
              <a:spcBef>
                <a:spcPts val="480"/>
              </a:spcBef>
              <a:spcAft>
                <a:spcPts val="0"/>
              </a:spcAft>
              <a:buClr>
                <a:srgbClr val="FF0000"/>
              </a:buClr>
              <a:buSzPts val="2400"/>
              <a:buFont typeface="Arial"/>
              <a:buChar char="•"/>
            </a:pPr>
            <a:r>
              <a:rPr b="1" i="0" lang="en-US" sz="2400" u="sng">
                <a:solidFill>
                  <a:srgbClr val="FF0000"/>
                </a:solidFill>
                <a:latin typeface="Calibri"/>
                <a:ea typeface="Calibri"/>
                <a:cs typeface="Calibri"/>
                <a:sym typeface="Calibri"/>
              </a:rPr>
              <a:t>5</a:t>
            </a:r>
            <a:r>
              <a:rPr b="1" i="0" lang="en-US" sz="2400" u="none">
                <a:solidFill>
                  <a:schemeClr val="dk1"/>
                </a:solidFill>
                <a:latin typeface="Calibri"/>
                <a:ea typeface="Calibri"/>
                <a:cs typeface="Calibri"/>
                <a:sym typeface="Calibri"/>
              </a:rPr>
              <a:t> on AP Art History, AP Biology, AP Environmental Science, AP Macroeconomics, AP Microeconomics, AP Psychology, AP Statistics, AP US Government and AP US History.</a:t>
            </a:r>
            <a:endParaRPr/>
          </a:p>
          <a:p>
            <a:pPr indent="-152400" lvl="0" marL="0" marR="0" rtl="0" algn="l">
              <a:lnSpc>
                <a:spcPct val="100000"/>
              </a:lnSpc>
              <a:spcBef>
                <a:spcPts val="480"/>
              </a:spcBef>
              <a:spcAft>
                <a:spcPts val="0"/>
              </a:spcAft>
              <a:buClr>
                <a:srgbClr val="FF0000"/>
              </a:buClr>
              <a:buSzPts val="2400"/>
              <a:buFont typeface="Arial"/>
              <a:buChar char="•"/>
            </a:pPr>
            <a:r>
              <a:rPr b="1" i="0" lang="en-US" sz="2400" u="sng">
                <a:solidFill>
                  <a:srgbClr val="FF0000"/>
                </a:solidFill>
                <a:latin typeface="Calibri"/>
                <a:ea typeface="Calibri"/>
                <a:cs typeface="Calibri"/>
                <a:sym typeface="Calibri"/>
              </a:rPr>
              <a:t>4</a:t>
            </a:r>
            <a:r>
              <a:rPr b="1" i="0" lang="en-US" sz="2400" u="none">
                <a:solidFill>
                  <a:schemeClr val="dk1"/>
                </a:solidFill>
                <a:latin typeface="Calibri"/>
                <a:ea typeface="Calibri"/>
                <a:cs typeface="Calibri"/>
                <a:sym typeface="Calibri"/>
              </a:rPr>
              <a:t> on AP Physics 2, AP Calculus BC, AP Chemistry, and AP World History.</a:t>
            </a:r>
            <a:endParaRPr/>
          </a:p>
          <a:p>
            <a:pPr indent="0" lvl="0" marL="0" marR="0" rtl="0" algn="l">
              <a:lnSpc>
                <a:spcPct val="100000"/>
              </a:lnSpc>
              <a:spcBef>
                <a:spcPts val="560"/>
              </a:spcBef>
              <a:spcAft>
                <a:spcPts val="0"/>
              </a:spcAft>
              <a:buClr>
                <a:schemeClr val="dk1"/>
              </a:buClr>
              <a:buSzPts val="2800"/>
              <a:buFont typeface="Arial"/>
              <a:buNone/>
            </a:pPr>
            <a:r>
              <a:rPr b="1" i="0" lang="en-US" sz="2800" u="none">
                <a:solidFill>
                  <a:schemeClr val="dk1"/>
                </a:solidFill>
                <a:latin typeface="Calibri"/>
                <a:ea typeface="Calibri"/>
                <a:cs typeface="Calibri"/>
                <a:sym typeface="Calibri"/>
              </a:rPr>
              <a:t> </a:t>
            </a:r>
            <a:endParaRPr/>
          </a:p>
          <a:p>
            <a:pPr indent="-165100" lvl="0" marL="342900" marR="0" rtl="0" algn="l">
              <a:spcBef>
                <a:spcPts val="560"/>
              </a:spcBef>
              <a:spcAft>
                <a:spcPts val="0"/>
              </a:spcAft>
              <a:buClr>
                <a:schemeClr val="dk1"/>
              </a:buClr>
              <a:buSzPts val="2800"/>
              <a:buFont typeface="Arial"/>
              <a:buNone/>
            </a:pPr>
            <a:r>
              <a:t/>
            </a:r>
            <a:endParaRPr b="1" i="0" sz="2800" u="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8"/>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B050"/>
              </a:buClr>
              <a:buSzPts val="4800"/>
              <a:buFont typeface="Calibri"/>
              <a:buNone/>
            </a:pPr>
            <a:r>
              <a:rPr b="1" i="0" lang="en-US" sz="4800" u="none">
                <a:solidFill>
                  <a:srgbClr val="00B050"/>
                </a:solidFill>
                <a:latin typeface="Calibri"/>
                <a:ea typeface="Calibri"/>
                <a:cs typeface="Calibri"/>
                <a:sym typeface="Calibri"/>
              </a:rPr>
              <a:t>ChatGPT</a:t>
            </a:r>
            <a:r>
              <a:rPr b="1" i="0" lang="en-US" sz="4800" u="none">
                <a:solidFill>
                  <a:srgbClr val="0000FF"/>
                </a:solidFill>
                <a:latin typeface="Calibri"/>
                <a:ea typeface="Calibri"/>
                <a:cs typeface="Calibri"/>
                <a:sym typeface="Calibri"/>
              </a:rPr>
              <a:t> and</a:t>
            </a:r>
            <a:br>
              <a:rPr b="1" i="0" lang="en-US" sz="4800" u="none">
                <a:solidFill>
                  <a:srgbClr val="0000FF"/>
                </a:solidFill>
                <a:latin typeface="Calibri"/>
                <a:ea typeface="Calibri"/>
                <a:cs typeface="Calibri"/>
                <a:sym typeface="Calibri"/>
              </a:rPr>
            </a:br>
            <a:r>
              <a:rPr b="1" i="0" lang="en-US" sz="2400" u="none">
                <a:solidFill>
                  <a:srgbClr val="FF0000"/>
                </a:solidFill>
                <a:latin typeface="Calibri"/>
                <a:ea typeface="Calibri"/>
                <a:cs typeface="Calibri"/>
                <a:sym typeface="Calibri"/>
              </a:rPr>
              <a:t>Accounting</a:t>
            </a:r>
            <a:r>
              <a:rPr b="1" i="0" lang="en-US" sz="2400" u="none">
                <a:solidFill>
                  <a:srgbClr val="0000FF"/>
                </a:solidFill>
                <a:latin typeface="Calibri"/>
                <a:ea typeface="Calibri"/>
                <a:cs typeface="Calibri"/>
                <a:sym typeface="Calibri"/>
              </a:rPr>
              <a:t> Homework, Quiz, and Exam Questions</a:t>
            </a:r>
            <a:endParaRPr/>
          </a:p>
        </p:txBody>
      </p:sp>
      <p:sp>
        <p:nvSpPr>
          <p:cNvPr id="185" name="Google Shape;185;p28"/>
          <p:cNvSpPr txBox="1"/>
          <p:nvPr>
            <p:ph idx="1" type="body"/>
          </p:nvPr>
        </p:nvSpPr>
        <p:spPr>
          <a:xfrm>
            <a:off x="533400" y="1143000"/>
            <a:ext cx="8229600" cy="533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rPr b="1" i="1" lang="en-US" sz="2800" u="none">
                <a:solidFill>
                  <a:schemeClr val="dk1"/>
                </a:solidFill>
                <a:latin typeface="Calibri"/>
                <a:ea typeface="Calibri"/>
                <a:cs typeface="Calibri"/>
                <a:sym typeface="Calibri"/>
              </a:rPr>
              <a:t>Issues in Accounting Education</a:t>
            </a:r>
            <a:r>
              <a:rPr b="1" i="0" lang="en-US" sz="2800" u="none">
                <a:solidFill>
                  <a:schemeClr val="dk1"/>
                </a:solidFill>
                <a:latin typeface="Calibri"/>
                <a:ea typeface="Calibri"/>
                <a:cs typeface="Calibri"/>
                <a:sym typeface="Calibri"/>
              </a:rPr>
              <a:t>, April 18, 2023</a:t>
            </a:r>
            <a:endParaRPr/>
          </a:p>
          <a:p>
            <a:pPr indent="0" lvl="0" marL="0" marR="0" rtl="0" algn="l">
              <a:lnSpc>
                <a:spcPct val="100000"/>
              </a:lnSpc>
              <a:spcBef>
                <a:spcPts val="560"/>
              </a:spcBef>
              <a:spcAft>
                <a:spcPts val="0"/>
              </a:spcAft>
              <a:buClr>
                <a:srgbClr val="FF0000"/>
              </a:buClr>
              <a:buSzPts val="2800"/>
              <a:buFont typeface="Arial"/>
              <a:buNone/>
            </a:pPr>
            <a:r>
              <a:rPr b="1" i="0" lang="en-US" sz="2800" u="none">
                <a:solidFill>
                  <a:srgbClr val="FF0000"/>
                </a:solidFill>
                <a:latin typeface="Calibri"/>
                <a:ea typeface="Calibri"/>
                <a:cs typeface="Calibri"/>
                <a:sym typeface="Calibri"/>
              </a:rPr>
              <a:t>The ChatGPT Artificial Intelligence Chatbot: How Well Does It Answer Accounting Assessment Questions?</a:t>
            </a:r>
            <a:endParaRPr/>
          </a:p>
          <a:p>
            <a:pPr indent="0" lvl="0" marL="0" marR="0" rtl="0" algn="ctr">
              <a:lnSpc>
                <a:spcPct val="100000"/>
              </a:lnSpc>
              <a:spcBef>
                <a:spcPts val="560"/>
              </a:spcBef>
              <a:spcAft>
                <a:spcPts val="0"/>
              </a:spcAft>
              <a:buClr>
                <a:srgbClr val="0000FF"/>
              </a:buClr>
              <a:buSzPts val="2800"/>
              <a:buFont typeface="Arial"/>
              <a:buNone/>
            </a:pPr>
            <a:r>
              <a:rPr b="1" i="0" lang="en-US" sz="2800" u="none">
                <a:solidFill>
                  <a:srgbClr val="0000FF"/>
                </a:solidFill>
                <a:latin typeface="Calibri"/>
                <a:ea typeface="Calibri"/>
                <a:cs typeface="Calibri"/>
                <a:sym typeface="Calibri"/>
              </a:rPr>
              <a:t>David Wood et al.</a:t>
            </a:r>
            <a:endParaRPr/>
          </a:p>
          <a:p>
            <a:pPr indent="0" lvl="0" marL="0" marR="0" rtl="0" algn="l">
              <a:lnSpc>
                <a:spcPct val="100000"/>
              </a:lnSpc>
              <a:spcBef>
                <a:spcPts val="560"/>
              </a:spcBef>
              <a:spcAft>
                <a:spcPts val="0"/>
              </a:spcAft>
              <a:buClr>
                <a:schemeClr val="dk1"/>
              </a:buClr>
              <a:buSzPts val="2800"/>
              <a:buFont typeface="Arial"/>
              <a:buNone/>
            </a:pPr>
            <a:r>
              <a:rPr b="1" i="0" lang="en-US" sz="2800" u="none">
                <a:solidFill>
                  <a:schemeClr val="dk1"/>
                </a:solidFill>
                <a:latin typeface="Calibri"/>
                <a:ea typeface="Calibri"/>
                <a:cs typeface="Calibri"/>
                <a:sym typeface="Calibri"/>
              </a:rPr>
              <a:t>28,085 questions (from instructors and test banks)</a:t>
            </a:r>
            <a:endParaRPr/>
          </a:p>
          <a:p>
            <a:pPr indent="0" lvl="0" marL="0" marR="0" rtl="0" algn="ctr">
              <a:lnSpc>
                <a:spcPct val="100000"/>
              </a:lnSpc>
              <a:spcBef>
                <a:spcPts val="720"/>
              </a:spcBef>
              <a:spcAft>
                <a:spcPts val="0"/>
              </a:spcAft>
              <a:buClr>
                <a:srgbClr val="00B050"/>
              </a:buClr>
              <a:buSzPts val="3600"/>
              <a:buFont typeface="Arial"/>
              <a:buNone/>
            </a:pPr>
            <a:r>
              <a:rPr b="1" i="0" lang="en-US" sz="3600" u="none">
                <a:solidFill>
                  <a:srgbClr val="00B050"/>
                </a:solidFill>
                <a:latin typeface="Calibri"/>
                <a:ea typeface="Calibri"/>
                <a:cs typeface="Calibri"/>
                <a:sym typeface="Calibri"/>
              </a:rPr>
              <a:t>ChatGPT – 47.4%, Students – 76.7%</a:t>
            </a:r>
            <a:endParaRPr/>
          </a:p>
          <a:p>
            <a:pPr indent="0" lvl="0" marL="0" marR="0" rtl="0" algn="l">
              <a:lnSpc>
                <a:spcPct val="100000"/>
              </a:lnSpc>
              <a:spcBef>
                <a:spcPts val="560"/>
              </a:spcBef>
              <a:spcAft>
                <a:spcPts val="0"/>
              </a:spcAft>
              <a:buClr>
                <a:schemeClr val="dk1"/>
              </a:buClr>
              <a:buSzPts val="2800"/>
              <a:buFont typeface="Arial"/>
              <a:buNone/>
            </a:pPr>
            <a:r>
              <a:rPr b="1" i="0" lang="en-US" sz="2800" u="sng">
                <a:solidFill>
                  <a:schemeClr val="dk1"/>
                </a:solidFill>
                <a:latin typeface="Calibri"/>
                <a:ea typeface="Calibri"/>
                <a:cs typeface="Calibri"/>
                <a:sym typeface="Calibri"/>
              </a:rPr>
              <a:t>ChatGPT strengths</a:t>
            </a:r>
            <a:endParaRPr/>
          </a:p>
          <a:p>
            <a:pPr indent="-177800" lvl="0" marL="0" marR="0" rtl="0" algn="l">
              <a:lnSpc>
                <a:spcPct val="100000"/>
              </a:lnSpc>
              <a:spcBef>
                <a:spcPts val="560"/>
              </a:spcBef>
              <a:spcAft>
                <a:spcPts val="0"/>
              </a:spcAft>
              <a:buClr>
                <a:schemeClr val="dk1"/>
              </a:buClr>
              <a:buSzPts val="2800"/>
              <a:buFont typeface="Arial"/>
              <a:buChar char="•"/>
            </a:pPr>
            <a:r>
              <a:rPr b="1" i="0" lang="en-US" sz="2800" u="none">
                <a:solidFill>
                  <a:schemeClr val="dk1"/>
                </a:solidFill>
                <a:latin typeface="Calibri"/>
                <a:ea typeface="Calibri"/>
                <a:cs typeface="Calibri"/>
                <a:sym typeface="Calibri"/>
              </a:rPr>
              <a:t>True/false, multiple-choice</a:t>
            </a:r>
            <a:endParaRPr/>
          </a:p>
          <a:p>
            <a:pPr indent="-285750" lvl="1" marL="742950" marR="0" rtl="0" algn="l">
              <a:lnSpc>
                <a:spcPct val="100000"/>
              </a:lnSpc>
              <a:spcBef>
                <a:spcPts val="480"/>
              </a:spcBef>
              <a:spcAft>
                <a:spcPts val="0"/>
              </a:spcAft>
              <a:buClr>
                <a:schemeClr val="dk1"/>
              </a:buClr>
              <a:buSzPts val="2400"/>
              <a:buFont typeface="Arial"/>
              <a:buChar char="–"/>
            </a:pPr>
            <a:r>
              <a:rPr b="1" i="0" lang="en-US" sz="2400" u="none" cap="none" strike="noStrike">
                <a:solidFill>
                  <a:schemeClr val="dk1"/>
                </a:solidFill>
                <a:latin typeface="Calibri"/>
                <a:ea typeface="Calibri"/>
                <a:cs typeface="Calibri"/>
                <a:sym typeface="Calibri"/>
              </a:rPr>
              <a:t>Short answer questions? Only about 30%</a:t>
            </a:r>
            <a:endParaRPr/>
          </a:p>
          <a:p>
            <a:pPr indent="-177800" lvl="0" marL="0" marR="0" rtl="0" algn="l">
              <a:lnSpc>
                <a:spcPct val="100000"/>
              </a:lnSpc>
              <a:spcBef>
                <a:spcPts val="560"/>
              </a:spcBef>
              <a:spcAft>
                <a:spcPts val="0"/>
              </a:spcAft>
              <a:buClr>
                <a:schemeClr val="dk1"/>
              </a:buClr>
              <a:buSzPts val="2800"/>
              <a:buFont typeface="Arial"/>
              <a:buChar char="•"/>
            </a:pPr>
            <a:r>
              <a:rPr b="1" i="0" lang="en-US" sz="2800" u="none">
                <a:solidFill>
                  <a:schemeClr val="dk1"/>
                </a:solidFill>
                <a:latin typeface="Calibri"/>
                <a:ea typeface="Calibri"/>
                <a:cs typeface="Calibri"/>
                <a:sym typeface="Calibri"/>
              </a:rPr>
              <a:t>Less mathematical topics (auditing, AIS)</a:t>
            </a:r>
            <a:endParaRPr/>
          </a:p>
          <a:p>
            <a:pPr indent="0" lvl="0" marL="0" marR="0" rtl="0" algn="l">
              <a:lnSpc>
                <a:spcPct val="100000"/>
              </a:lnSpc>
              <a:spcBef>
                <a:spcPts val="560"/>
              </a:spcBef>
              <a:spcAft>
                <a:spcPts val="0"/>
              </a:spcAft>
              <a:buClr>
                <a:schemeClr val="dk1"/>
              </a:buClr>
              <a:buSzPts val="2800"/>
              <a:buFont typeface="Arial"/>
              <a:buNone/>
            </a:pPr>
            <a:r>
              <a:t/>
            </a:r>
            <a:endParaRPr b="1" i="0" sz="2800" u="none">
              <a:solidFill>
                <a:schemeClr val="dk1"/>
              </a:solidFill>
              <a:latin typeface="Calibri"/>
              <a:ea typeface="Calibri"/>
              <a:cs typeface="Calibri"/>
              <a:sym typeface="Calibri"/>
            </a:endParaRPr>
          </a:p>
          <a:p>
            <a:pPr indent="0" lvl="0" marL="0" marR="0" rtl="0" algn="l">
              <a:lnSpc>
                <a:spcPct val="100000"/>
              </a:lnSpc>
              <a:spcBef>
                <a:spcPts val="560"/>
              </a:spcBef>
              <a:spcAft>
                <a:spcPts val="0"/>
              </a:spcAft>
              <a:buClr>
                <a:schemeClr val="dk1"/>
              </a:buClr>
              <a:buSzPts val="2800"/>
              <a:buFont typeface="Arial"/>
              <a:buNone/>
            </a:pPr>
            <a:r>
              <a:t/>
            </a:r>
            <a:endParaRPr b="1" i="0" sz="2800" u="none">
              <a:solidFill>
                <a:schemeClr val="dk1"/>
              </a:solidFill>
              <a:latin typeface="Calibri"/>
              <a:ea typeface="Calibri"/>
              <a:cs typeface="Calibri"/>
              <a:sym typeface="Calibri"/>
            </a:endParaRPr>
          </a:p>
          <a:p>
            <a:pPr indent="0" lvl="0" marL="0" marR="0" rtl="0" algn="l">
              <a:lnSpc>
                <a:spcPct val="100000"/>
              </a:lnSpc>
              <a:spcBef>
                <a:spcPts val="560"/>
              </a:spcBef>
              <a:spcAft>
                <a:spcPts val="0"/>
              </a:spcAft>
              <a:buClr>
                <a:schemeClr val="dk1"/>
              </a:buClr>
              <a:buSzPts val="2800"/>
              <a:buFont typeface="Arial"/>
              <a:buNone/>
            </a:pPr>
            <a:r>
              <a:t/>
            </a:r>
            <a:endParaRPr b="1" i="0" sz="2800" u="none">
              <a:solidFill>
                <a:schemeClr val="dk1"/>
              </a:solidFill>
              <a:latin typeface="Calibri"/>
              <a:ea typeface="Calibri"/>
              <a:cs typeface="Calibri"/>
              <a:sym typeface="Calibri"/>
            </a:endParaRPr>
          </a:p>
          <a:p>
            <a:pPr indent="-165100" lvl="0" marL="342900" marR="0" rtl="0" algn="l">
              <a:spcBef>
                <a:spcPts val="560"/>
              </a:spcBef>
              <a:spcAft>
                <a:spcPts val="0"/>
              </a:spcAft>
              <a:buClr>
                <a:schemeClr val="dk1"/>
              </a:buClr>
              <a:buSzPts val="2800"/>
              <a:buFont typeface="Arial"/>
              <a:buNone/>
            </a:pPr>
            <a:r>
              <a:t/>
            </a:r>
            <a:endParaRPr b="1" i="0" sz="2800" u="non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9"/>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B050"/>
              </a:buClr>
              <a:buSzPts val="4800"/>
              <a:buFont typeface="Calibri"/>
              <a:buNone/>
            </a:pPr>
            <a:r>
              <a:rPr b="1" i="0" lang="en-US" sz="4800" u="none">
                <a:solidFill>
                  <a:srgbClr val="00B050"/>
                </a:solidFill>
                <a:latin typeface="Calibri"/>
                <a:ea typeface="Calibri"/>
                <a:cs typeface="Calibri"/>
                <a:sym typeface="Calibri"/>
              </a:rPr>
              <a:t>ChatGPT</a:t>
            </a:r>
            <a:r>
              <a:rPr b="1" i="0" lang="en-US" sz="4800" u="none">
                <a:solidFill>
                  <a:srgbClr val="0000FF"/>
                </a:solidFill>
                <a:latin typeface="Calibri"/>
                <a:ea typeface="Calibri"/>
                <a:cs typeface="Calibri"/>
                <a:sym typeface="Calibri"/>
              </a:rPr>
              <a:t> and</a:t>
            </a:r>
            <a:br>
              <a:rPr b="1" i="0" lang="en-US" sz="4800" u="none">
                <a:solidFill>
                  <a:srgbClr val="0000FF"/>
                </a:solidFill>
                <a:latin typeface="Calibri"/>
                <a:ea typeface="Calibri"/>
                <a:cs typeface="Calibri"/>
                <a:sym typeface="Calibri"/>
              </a:rPr>
            </a:br>
            <a:r>
              <a:rPr b="1" i="0" lang="en-US" sz="2400" u="none">
                <a:solidFill>
                  <a:srgbClr val="FF0000"/>
                </a:solidFill>
                <a:latin typeface="Calibri"/>
                <a:ea typeface="Calibri"/>
                <a:cs typeface="Calibri"/>
                <a:sym typeface="Calibri"/>
              </a:rPr>
              <a:t>Accounting</a:t>
            </a:r>
            <a:r>
              <a:rPr b="1" i="0" lang="en-US" sz="2400" u="none">
                <a:solidFill>
                  <a:srgbClr val="0000FF"/>
                </a:solidFill>
                <a:latin typeface="Calibri"/>
                <a:ea typeface="Calibri"/>
                <a:cs typeface="Calibri"/>
                <a:sym typeface="Calibri"/>
              </a:rPr>
              <a:t> Homework, Quiz, and Exam Questions</a:t>
            </a:r>
            <a:endParaRPr/>
          </a:p>
        </p:txBody>
      </p:sp>
      <p:sp>
        <p:nvSpPr>
          <p:cNvPr id="191" name="Google Shape;191;p29"/>
          <p:cNvSpPr txBox="1"/>
          <p:nvPr>
            <p:ph idx="1" type="body"/>
          </p:nvPr>
        </p:nvSpPr>
        <p:spPr>
          <a:xfrm>
            <a:off x="533400" y="1143000"/>
            <a:ext cx="8229600" cy="5334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1" i="0" lang="en-US" sz="2800" u="none">
                <a:solidFill>
                  <a:schemeClr val="dk1"/>
                </a:solidFill>
                <a:latin typeface="Calibri"/>
                <a:ea typeface="Calibri"/>
                <a:cs typeface="Calibri"/>
                <a:sym typeface="Calibri"/>
              </a:rPr>
              <a:t>Jim Stice and Acc 310 (Accounting Principles II)</a:t>
            </a:r>
            <a:endParaRPr/>
          </a:p>
          <a:p>
            <a:pPr indent="0" lvl="0" marL="0" marR="0" rtl="0" algn="l">
              <a:lnSpc>
                <a:spcPct val="100000"/>
              </a:lnSpc>
              <a:spcBef>
                <a:spcPts val="560"/>
              </a:spcBef>
              <a:spcAft>
                <a:spcPts val="0"/>
              </a:spcAft>
              <a:buClr>
                <a:schemeClr val="dk1"/>
              </a:buClr>
              <a:buSzPts val="2800"/>
              <a:buFont typeface="Arial"/>
              <a:buNone/>
            </a:pPr>
            <a:r>
              <a:t/>
            </a:r>
            <a:endParaRPr b="1" i="0" sz="2800" u="none">
              <a:solidFill>
                <a:schemeClr val="dk1"/>
              </a:solidFill>
              <a:latin typeface="Calibri"/>
              <a:ea typeface="Calibri"/>
              <a:cs typeface="Calibri"/>
              <a:sym typeface="Calibri"/>
            </a:endParaRPr>
          </a:p>
          <a:p>
            <a:pPr indent="0" lvl="0" marL="0" marR="0" rtl="0" algn="l">
              <a:lnSpc>
                <a:spcPct val="100000"/>
              </a:lnSpc>
              <a:spcBef>
                <a:spcPts val="560"/>
              </a:spcBef>
              <a:spcAft>
                <a:spcPts val="0"/>
              </a:spcAft>
              <a:buClr>
                <a:schemeClr val="dk1"/>
              </a:buClr>
              <a:buSzPts val="2800"/>
              <a:buFont typeface="Arial"/>
              <a:buNone/>
            </a:pPr>
            <a:r>
              <a:t/>
            </a:r>
            <a:endParaRPr b="1" i="0" sz="2800" u="none">
              <a:solidFill>
                <a:schemeClr val="dk1"/>
              </a:solidFill>
              <a:latin typeface="Calibri"/>
              <a:ea typeface="Calibri"/>
              <a:cs typeface="Calibri"/>
              <a:sym typeface="Calibri"/>
            </a:endParaRPr>
          </a:p>
          <a:p>
            <a:pPr indent="0" lvl="0" marL="0" marR="0" rtl="0" algn="l">
              <a:lnSpc>
                <a:spcPct val="100000"/>
              </a:lnSpc>
              <a:spcBef>
                <a:spcPts val="560"/>
              </a:spcBef>
              <a:spcAft>
                <a:spcPts val="0"/>
              </a:spcAft>
              <a:buClr>
                <a:schemeClr val="dk1"/>
              </a:buClr>
              <a:buSzPts val="2800"/>
              <a:buFont typeface="Arial"/>
              <a:buNone/>
            </a:pPr>
            <a:r>
              <a:t/>
            </a:r>
            <a:endParaRPr b="1" i="0" sz="2800" u="none">
              <a:solidFill>
                <a:schemeClr val="dk1"/>
              </a:solidFill>
              <a:latin typeface="Calibri"/>
              <a:ea typeface="Calibri"/>
              <a:cs typeface="Calibri"/>
              <a:sym typeface="Calibri"/>
            </a:endParaRPr>
          </a:p>
          <a:p>
            <a:pPr indent="-165100" lvl="0" marL="342900" marR="0" rtl="0" algn="l">
              <a:spcBef>
                <a:spcPts val="560"/>
              </a:spcBef>
              <a:spcAft>
                <a:spcPts val="0"/>
              </a:spcAft>
              <a:buClr>
                <a:schemeClr val="dk1"/>
              </a:buClr>
              <a:buSzPts val="2800"/>
              <a:buFont typeface="Arial"/>
              <a:buNone/>
            </a:pPr>
            <a:r>
              <a:t/>
            </a:r>
            <a:endParaRPr b="1" i="0" sz="2800" u="none">
              <a:solidFill>
                <a:schemeClr val="dk1"/>
              </a:solidFill>
              <a:latin typeface="Calibri"/>
              <a:ea typeface="Calibri"/>
              <a:cs typeface="Calibri"/>
              <a:sym typeface="Calibri"/>
            </a:endParaRPr>
          </a:p>
        </p:txBody>
      </p:sp>
      <p:pic>
        <p:nvPicPr>
          <p:cNvPr id="192" name="Google Shape;192;p29"/>
          <p:cNvPicPr preferRelativeResize="0"/>
          <p:nvPr/>
        </p:nvPicPr>
        <p:blipFill rotWithShape="1">
          <a:blip r:embed="rId3">
            <a:alphaModFix/>
          </a:blip>
          <a:srcRect b="0" l="0" r="0" t="0"/>
          <a:stretch/>
        </p:blipFill>
        <p:spPr>
          <a:xfrm>
            <a:off x="2286000" y="1676400"/>
            <a:ext cx="4216400" cy="50673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0"/>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B050"/>
              </a:buClr>
              <a:buSzPts val="4800"/>
              <a:buFont typeface="Calibri"/>
              <a:buNone/>
            </a:pPr>
            <a:r>
              <a:rPr b="1" i="0" lang="en-US" sz="4800" u="none">
                <a:solidFill>
                  <a:srgbClr val="00B050"/>
                </a:solidFill>
                <a:latin typeface="Calibri"/>
                <a:ea typeface="Calibri"/>
                <a:cs typeface="Calibri"/>
                <a:sym typeface="Calibri"/>
              </a:rPr>
              <a:t>ChatGPT</a:t>
            </a:r>
            <a:r>
              <a:rPr b="1" i="0" lang="en-US" sz="4800" u="none">
                <a:solidFill>
                  <a:srgbClr val="0000FF"/>
                </a:solidFill>
                <a:latin typeface="Calibri"/>
                <a:ea typeface="Calibri"/>
                <a:cs typeface="Calibri"/>
                <a:sym typeface="Calibri"/>
              </a:rPr>
              <a:t> and</a:t>
            </a:r>
            <a:br>
              <a:rPr b="1" i="0" lang="en-US" sz="4800" u="none">
                <a:solidFill>
                  <a:srgbClr val="0000FF"/>
                </a:solidFill>
                <a:latin typeface="Calibri"/>
                <a:ea typeface="Calibri"/>
                <a:cs typeface="Calibri"/>
                <a:sym typeface="Calibri"/>
              </a:rPr>
            </a:br>
            <a:r>
              <a:rPr b="1" i="0" lang="en-US" sz="2400" u="none">
                <a:solidFill>
                  <a:srgbClr val="FF0000"/>
                </a:solidFill>
                <a:latin typeface="Calibri"/>
                <a:ea typeface="Calibri"/>
                <a:cs typeface="Calibri"/>
                <a:sym typeface="Calibri"/>
              </a:rPr>
              <a:t>Accounting</a:t>
            </a:r>
            <a:r>
              <a:rPr b="1" i="0" lang="en-US" sz="2400" u="none">
                <a:solidFill>
                  <a:srgbClr val="0000FF"/>
                </a:solidFill>
                <a:latin typeface="Calibri"/>
                <a:ea typeface="Calibri"/>
                <a:cs typeface="Calibri"/>
                <a:sym typeface="Calibri"/>
              </a:rPr>
              <a:t> Homework, Quiz, and Exam Questions</a:t>
            </a:r>
            <a:endParaRPr/>
          </a:p>
        </p:txBody>
      </p:sp>
      <p:sp>
        <p:nvSpPr>
          <p:cNvPr id="198" name="Google Shape;198;p30"/>
          <p:cNvSpPr txBox="1"/>
          <p:nvPr>
            <p:ph idx="1" type="body"/>
          </p:nvPr>
        </p:nvSpPr>
        <p:spPr>
          <a:xfrm>
            <a:off x="533400" y="1143000"/>
            <a:ext cx="8229600" cy="5334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1" i="0" lang="en-US" sz="2800" u="none">
                <a:solidFill>
                  <a:schemeClr val="dk1"/>
                </a:solidFill>
                <a:latin typeface="Calibri"/>
                <a:ea typeface="Calibri"/>
                <a:cs typeface="Calibri"/>
                <a:sym typeface="Calibri"/>
              </a:rPr>
              <a:t>Jim Stice and Acc 310 (Accounting Principles II)</a:t>
            </a:r>
            <a:endParaRPr/>
          </a:p>
          <a:p>
            <a:pPr indent="0" lvl="0" marL="0" marR="0" rtl="0" algn="l">
              <a:lnSpc>
                <a:spcPct val="100000"/>
              </a:lnSpc>
              <a:spcBef>
                <a:spcPts val="560"/>
              </a:spcBef>
              <a:spcAft>
                <a:spcPts val="0"/>
              </a:spcAft>
              <a:buClr>
                <a:schemeClr val="dk1"/>
              </a:buClr>
              <a:buSzPts val="2800"/>
              <a:buFont typeface="Arial"/>
              <a:buNone/>
            </a:pPr>
            <a:r>
              <a:t/>
            </a:r>
            <a:endParaRPr b="1" i="0" sz="2800" u="none">
              <a:solidFill>
                <a:schemeClr val="dk1"/>
              </a:solidFill>
              <a:latin typeface="Calibri"/>
              <a:ea typeface="Calibri"/>
              <a:cs typeface="Calibri"/>
              <a:sym typeface="Calibri"/>
            </a:endParaRPr>
          </a:p>
          <a:p>
            <a:pPr indent="0" lvl="0" marL="0" marR="0" rtl="0" algn="l">
              <a:lnSpc>
                <a:spcPct val="100000"/>
              </a:lnSpc>
              <a:spcBef>
                <a:spcPts val="560"/>
              </a:spcBef>
              <a:spcAft>
                <a:spcPts val="0"/>
              </a:spcAft>
              <a:buClr>
                <a:schemeClr val="dk1"/>
              </a:buClr>
              <a:buSzPts val="2800"/>
              <a:buFont typeface="Arial"/>
              <a:buNone/>
            </a:pPr>
            <a:r>
              <a:t/>
            </a:r>
            <a:endParaRPr b="1" i="0" sz="2800" u="none">
              <a:solidFill>
                <a:schemeClr val="dk1"/>
              </a:solidFill>
              <a:latin typeface="Calibri"/>
              <a:ea typeface="Calibri"/>
              <a:cs typeface="Calibri"/>
              <a:sym typeface="Calibri"/>
            </a:endParaRPr>
          </a:p>
          <a:p>
            <a:pPr indent="0" lvl="0" marL="0" marR="0" rtl="0" algn="l">
              <a:lnSpc>
                <a:spcPct val="100000"/>
              </a:lnSpc>
              <a:spcBef>
                <a:spcPts val="560"/>
              </a:spcBef>
              <a:spcAft>
                <a:spcPts val="0"/>
              </a:spcAft>
              <a:buClr>
                <a:schemeClr val="dk1"/>
              </a:buClr>
              <a:buSzPts val="2800"/>
              <a:buFont typeface="Arial"/>
              <a:buNone/>
            </a:pPr>
            <a:r>
              <a:t/>
            </a:r>
            <a:endParaRPr b="1" i="0" sz="2800" u="none">
              <a:solidFill>
                <a:schemeClr val="dk1"/>
              </a:solidFill>
              <a:latin typeface="Calibri"/>
              <a:ea typeface="Calibri"/>
              <a:cs typeface="Calibri"/>
              <a:sym typeface="Calibri"/>
            </a:endParaRPr>
          </a:p>
          <a:p>
            <a:pPr indent="-165100" lvl="0" marL="342900" marR="0" rtl="0" algn="l">
              <a:spcBef>
                <a:spcPts val="560"/>
              </a:spcBef>
              <a:spcAft>
                <a:spcPts val="0"/>
              </a:spcAft>
              <a:buClr>
                <a:schemeClr val="dk1"/>
              </a:buClr>
              <a:buSzPts val="2800"/>
              <a:buFont typeface="Arial"/>
              <a:buNone/>
            </a:pPr>
            <a:r>
              <a:t/>
            </a:r>
            <a:endParaRPr b="1" i="0" sz="2800" u="none">
              <a:solidFill>
                <a:schemeClr val="dk1"/>
              </a:solidFill>
              <a:latin typeface="Calibri"/>
              <a:ea typeface="Calibri"/>
              <a:cs typeface="Calibri"/>
              <a:sym typeface="Calibri"/>
            </a:endParaRPr>
          </a:p>
        </p:txBody>
      </p:sp>
      <p:pic>
        <p:nvPicPr>
          <p:cNvPr id="199" name="Google Shape;199;p30"/>
          <p:cNvPicPr preferRelativeResize="0"/>
          <p:nvPr/>
        </p:nvPicPr>
        <p:blipFill rotWithShape="1">
          <a:blip r:embed="rId3">
            <a:alphaModFix/>
          </a:blip>
          <a:srcRect b="0" l="0" r="0" t="0"/>
          <a:stretch/>
        </p:blipFill>
        <p:spPr>
          <a:xfrm>
            <a:off x="1371600" y="1806575"/>
            <a:ext cx="5746750" cy="4648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1"/>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B050"/>
              </a:buClr>
              <a:buSzPts val="2800"/>
              <a:buFont typeface="Calibri"/>
              <a:buNone/>
            </a:pPr>
            <a:r>
              <a:rPr b="1" i="0" lang="en-US" sz="2800" u="none">
                <a:solidFill>
                  <a:srgbClr val="00B050"/>
                </a:solidFill>
                <a:latin typeface="Calibri"/>
                <a:ea typeface="Calibri"/>
                <a:cs typeface="Calibri"/>
                <a:sym typeface="Calibri"/>
              </a:rPr>
              <a:t>ChatGPT</a:t>
            </a:r>
            <a:br>
              <a:rPr b="1" i="0" lang="en-US" sz="4800" u="none">
                <a:solidFill>
                  <a:srgbClr val="0000FF"/>
                </a:solidFill>
                <a:latin typeface="Calibri"/>
                <a:ea typeface="Calibri"/>
                <a:cs typeface="Calibri"/>
                <a:sym typeface="Calibri"/>
              </a:rPr>
            </a:br>
            <a:r>
              <a:rPr b="1" i="0" lang="en-US" sz="3600" u="none">
                <a:solidFill>
                  <a:srgbClr val="0000FF"/>
                </a:solidFill>
                <a:latin typeface="Calibri"/>
                <a:ea typeface="Calibri"/>
                <a:cs typeface="Calibri"/>
                <a:sym typeface="Calibri"/>
              </a:rPr>
              <a:t>What Should We Do? – </a:t>
            </a:r>
            <a:r>
              <a:rPr b="1" i="0" lang="en-US" sz="3600" u="none">
                <a:solidFill>
                  <a:srgbClr val="FF0000"/>
                </a:solidFill>
                <a:latin typeface="Calibri"/>
                <a:ea typeface="Calibri"/>
                <a:cs typeface="Calibri"/>
                <a:sym typeface="Calibri"/>
              </a:rPr>
              <a:t>Careful Questions</a:t>
            </a:r>
            <a:endParaRPr/>
          </a:p>
        </p:txBody>
      </p:sp>
      <p:sp>
        <p:nvSpPr>
          <p:cNvPr id="205" name="Google Shape;205;p31"/>
          <p:cNvSpPr txBox="1"/>
          <p:nvPr>
            <p:ph idx="1" type="body"/>
          </p:nvPr>
        </p:nvSpPr>
        <p:spPr>
          <a:xfrm>
            <a:off x="533400" y="1143000"/>
            <a:ext cx="8229600" cy="533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43541"/>
              </a:buClr>
              <a:buSzPts val="2000"/>
              <a:buFont typeface="Arial"/>
              <a:buNone/>
            </a:pPr>
            <a:r>
              <a:rPr b="1" i="0" lang="en-US" sz="2000" u="none">
                <a:solidFill>
                  <a:srgbClr val="343541"/>
                </a:solidFill>
                <a:latin typeface="Arial"/>
                <a:ea typeface="Arial"/>
                <a:cs typeface="Arial"/>
                <a:sym typeface="Arial"/>
              </a:rPr>
              <a:t>Pecos Yo Company purchased a machine for $100,000 in cash on </a:t>
            </a:r>
            <a:r>
              <a:rPr b="1" i="0" lang="en-US" sz="2000" u="sng">
                <a:solidFill>
                  <a:srgbClr val="FF0000"/>
                </a:solidFill>
                <a:latin typeface="Arial"/>
                <a:ea typeface="Arial"/>
                <a:cs typeface="Arial"/>
                <a:sym typeface="Arial"/>
              </a:rPr>
              <a:t>January 1 of Year 1</a:t>
            </a:r>
            <a:r>
              <a:rPr b="1" i="0" lang="en-US" sz="2000" u="none">
                <a:solidFill>
                  <a:srgbClr val="343541"/>
                </a:solidFill>
                <a:latin typeface="Arial"/>
                <a:ea typeface="Arial"/>
                <a:cs typeface="Arial"/>
                <a:sym typeface="Arial"/>
              </a:rPr>
              <a:t>. The machine has an estimated useful life of 10 years and an estimated salvage value of $10,000. Pecos Yo Company uses the straight-line method for computing depreciation expense. What is the BOOK VALUE of the machine as of the END of Year 3?</a:t>
            </a:r>
            <a:endParaRPr b="1" i="0" sz="2000" u="none">
              <a:solidFill>
                <a:schemeClr val="dk1"/>
              </a:solidFill>
              <a:latin typeface="Calibri"/>
              <a:ea typeface="Calibri"/>
              <a:cs typeface="Calibri"/>
              <a:sym typeface="Calibri"/>
            </a:endParaRPr>
          </a:p>
          <a:p>
            <a:pPr indent="0" lvl="0" marL="0" marR="0" rtl="0" algn="l">
              <a:lnSpc>
                <a:spcPct val="100000"/>
              </a:lnSpc>
              <a:spcBef>
                <a:spcPts val="560"/>
              </a:spcBef>
              <a:spcAft>
                <a:spcPts val="0"/>
              </a:spcAft>
              <a:buClr>
                <a:srgbClr val="FF0000"/>
              </a:buClr>
              <a:buSzPts val="2800"/>
              <a:buFont typeface="Arial"/>
              <a:buNone/>
            </a:pPr>
            <a:r>
              <a:rPr b="1" i="0" lang="en-US" sz="2800" u="sng">
                <a:solidFill>
                  <a:srgbClr val="FF0000"/>
                </a:solidFill>
                <a:latin typeface="Calibri"/>
                <a:ea typeface="Calibri"/>
                <a:cs typeface="Calibri"/>
                <a:sym typeface="Calibri"/>
              </a:rPr>
              <a:t>ChatGPT</a:t>
            </a:r>
            <a:endParaRPr/>
          </a:p>
          <a:p>
            <a:pPr indent="0" lvl="0" marL="0" marR="0" rtl="0" algn="l">
              <a:lnSpc>
                <a:spcPct val="100000"/>
              </a:lnSpc>
              <a:spcBef>
                <a:spcPts val="400"/>
              </a:spcBef>
              <a:spcAft>
                <a:spcPts val="0"/>
              </a:spcAft>
              <a:buClr>
                <a:srgbClr val="00B050"/>
              </a:buClr>
              <a:buSzPts val="2000"/>
              <a:buFont typeface="Arial"/>
              <a:buNone/>
            </a:pPr>
            <a:r>
              <a:rPr b="1" i="0" lang="en-US" sz="2000" u="none">
                <a:solidFill>
                  <a:srgbClr val="00B050"/>
                </a:solidFill>
                <a:latin typeface="Calibri"/>
                <a:ea typeface="Calibri"/>
                <a:cs typeface="Calibri"/>
                <a:sym typeface="Calibri"/>
              </a:rPr>
              <a:t>Annual Depreciation Expense = (Original Cost - Salvage Value) / Useful Life</a:t>
            </a:r>
            <a:endParaRPr/>
          </a:p>
          <a:p>
            <a:pPr indent="0" lvl="0" marL="0" marR="0" rtl="0" algn="l">
              <a:lnSpc>
                <a:spcPct val="100000"/>
              </a:lnSpc>
              <a:spcBef>
                <a:spcPts val="400"/>
              </a:spcBef>
              <a:spcAft>
                <a:spcPts val="0"/>
              </a:spcAft>
              <a:buClr>
                <a:srgbClr val="00B050"/>
              </a:buClr>
              <a:buSzPts val="2000"/>
              <a:buFont typeface="Arial"/>
              <a:buNone/>
            </a:pPr>
            <a:r>
              <a:rPr b="1" i="0" lang="en-US" sz="2000" u="none">
                <a:solidFill>
                  <a:srgbClr val="00B050"/>
                </a:solidFill>
                <a:latin typeface="Calibri"/>
                <a:ea typeface="Calibri"/>
                <a:cs typeface="Calibri"/>
                <a:sym typeface="Calibri"/>
              </a:rPr>
              <a:t>Annual Depreciation Expense = ($100,000 - $10,000) / 10 = $9,000</a:t>
            </a:r>
            <a:endParaRPr/>
          </a:p>
          <a:p>
            <a:pPr indent="0" lvl="0" marL="0" marR="0" rtl="0" algn="l">
              <a:lnSpc>
                <a:spcPct val="100000"/>
              </a:lnSpc>
              <a:spcBef>
                <a:spcPts val="400"/>
              </a:spcBef>
              <a:spcAft>
                <a:spcPts val="0"/>
              </a:spcAft>
              <a:buClr>
                <a:schemeClr val="dk1"/>
              </a:buClr>
              <a:buSzPts val="2000"/>
              <a:buFont typeface="Arial"/>
              <a:buNone/>
            </a:pPr>
            <a:r>
              <a:t/>
            </a:r>
            <a:endParaRPr b="1" i="0" sz="2000" u="none">
              <a:solidFill>
                <a:srgbClr val="00B050"/>
              </a:solidFill>
              <a:latin typeface="Calibri"/>
              <a:ea typeface="Calibri"/>
              <a:cs typeface="Calibri"/>
              <a:sym typeface="Calibri"/>
            </a:endParaRPr>
          </a:p>
          <a:p>
            <a:pPr indent="0" lvl="0" marL="0" marR="0" rtl="0" algn="l">
              <a:lnSpc>
                <a:spcPct val="100000"/>
              </a:lnSpc>
              <a:spcBef>
                <a:spcPts val="400"/>
              </a:spcBef>
              <a:spcAft>
                <a:spcPts val="0"/>
              </a:spcAft>
              <a:buClr>
                <a:srgbClr val="00B050"/>
              </a:buClr>
              <a:buSzPts val="2000"/>
              <a:buFont typeface="Arial"/>
              <a:buNone/>
            </a:pPr>
            <a:r>
              <a:rPr b="1" i="0" lang="en-US" sz="2000" u="none">
                <a:solidFill>
                  <a:srgbClr val="00B050"/>
                </a:solidFill>
                <a:latin typeface="Calibri"/>
                <a:ea typeface="Calibri"/>
                <a:cs typeface="Calibri"/>
                <a:sym typeface="Calibri"/>
              </a:rPr>
              <a:t>Accumulated Depreciation at the end of Year 3 = $9,000 * 3 = $27,000</a:t>
            </a:r>
            <a:endParaRPr/>
          </a:p>
          <a:p>
            <a:pPr indent="0" lvl="0" marL="0" marR="0" rtl="0" algn="l">
              <a:lnSpc>
                <a:spcPct val="100000"/>
              </a:lnSpc>
              <a:spcBef>
                <a:spcPts val="400"/>
              </a:spcBef>
              <a:spcAft>
                <a:spcPts val="0"/>
              </a:spcAft>
              <a:buClr>
                <a:schemeClr val="dk1"/>
              </a:buClr>
              <a:buSzPts val="2000"/>
              <a:buFont typeface="Arial"/>
              <a:buNone/>
            </a:pPr>
            <a:r>
              <a:t/>
            </a:r>
            <a:endParaRPr b="1" i="0" sz="2000" u="none">
              <a:solidFill>
                <a:srgbClr val="00B050"/>
              </a:solidFill>
              <a:latin typeface="Calibri"/>
              <a:ea typeface="Calibri"/>
              <a:cs typeface="Calibri"/>
              <a:sym typeface="Calibri"/>
            </a:endParaRPr>
          </a:p>
          <a:p>
            <a:pPr indent="0" lvl="0" marL="0" marR="0" rtl="0" algn="l">
              <a:lnSpc>
                <a:spcPct val="100000"/>
              </a:lnSpc>
              <a:spcBef>
                <a:spcPts val="400"/>
              </a:spcBef>
              <a:spcAft>
                <a:spcPts val="0"/>
              </a:spcAft>
              <a:buClr>
                <a:srgbClr val="00B050"/>
              </a:buClr>
              <a:buSzPts val="2000"/>
              <a:buFont typeface="Arial"/>
              <a:buNone/>
            </a:pPr>
            <a:r>
              <a:rPr b="1" i="0" lang="en-US" sz="2000" u="none">
                <a:solidFill>
                  <a:srgbClr val="00B050"/>
                </a:solidFill>
                <a:latin typeface="Calibri"/>
                <a:ea typeface="Calibri"/>
                <a:cs typeface="Calibri"/>
                <a:sym typeface="Calibri"/>
              </a:rPr>
              <a:t>Book Value at the end of Year 3 = Original Cost - Accumulated Depreciation</a:t>
            </a:r>
            <a:endParaRPr/>
          </a:p>
          <a:p>
            <a:pPr indent="0" lvl="0" marL="0" marR="0" rtl="0" algn="l">
              <a:lnSpc>
                <a:spcPct val="100000"/>
              </a:lnSpc>
              <a:spcBef>
                <a:spcPts val="400"/>
              </a:spcBef>
              <a:spcAft>
                <a:spcPts val="0"/>
              </a:spcAft>
              <a:buClr>
                <a:srgbClr val="00B050"/>
              </a:buClr>
              <a:buSzPts val="2000"/>
              <a:buFont typeface="Arial"/>
              <a:buNone/>
            </a:pPr>
            <a:r>
              <a:rPr b="1" i="0" lang="en-US" sz="2000" u="none">
                <a:solidFill>
                  <a:srgbClr val="00B050"/>
                </a:solidFill>
                <a:latin typeface="Calibri"/>
                <a:ea typeface="Calibri"/>
                <a:cs typeface="Calibri"/>
                <a:sym typeface="Calibri"/>
              </a:rPr>
              <a:t>Book Value at the end of Year 3 = $100,000 - $27,000 = $73,000</a:t>
            </a:r>
            <a:endParaRPr/>
          </a:p>
          <a:p>
            <a:pPr indent="0" lvl="0" marL="0" marR="0" rtl="0" algn="ctr">
              <a:lnSpc>
                <a:spcPct val="100000"/>
              </a:lnSpc>
              <a:spcBef>
                <a:spcPts val="480"/>
              </a:spcBef>
              <a:spcAft>
                <a:spcPts val="0"/>
              </a:spcAft>
              <a:buClr>
                <a:srgbClr val="0000FF"/>
              </a:buClr>
              <a:buSzPts val="2400"/>
              <a:buFont typeface="Arial"/>
              <a:buNone/>
            </a:pPr>
            <a:r>
              <a:rPr b="1" i="1" lang="en-US" sz="2400" u="none">
                <a:solidFill>
                  <a:srgbClr val="0000FF"/>
                </a:solidFill>
                <a:latin typeface="Calibri"/>
                <a:ea typeface="Calibri"/>
                <a:cs typeface="Calibri"/>
                <a:sym typeface="Calibri"/>
              </a:rPr>
              <a:t>Tried this 5 times; ChatGPT </a:t>
            </a:r>
            <a:r>
              <a:rPr b="1" i="1" lang="en-US" sz="2400" u="none">
                <a:solidFill>
                  <a:srgbClr val="FF0000"/>
                </a:solidFill>
                <a:latin typeface="Calibri"/>
                <a:ea typeface="Calibri"/>
                <a:cs typeface="Calibri"/>
                <a:sym typeface="Calibri"/>
              </a:rPr>
              <a:t>ALWAYS</a:t>
            </a:r>
            <a:r>
              <a:rPr b="1" i="1" lang="en-US" sz="2400" u="none">
                <a:solidFill>
                  <a:srgbClr val="0000FF"/>
                </a:solidFill>
                <a:latin typeface="Calibri"/>
                <a:ea typeface="Calibri"/>
                <a:cs typeface="Calibri"/>
                <a:sym typeface="Calibri"/>
              </a:rPr>
              <a:t> got the correct answer.</a:t>
            </a:r>
            <a:endParaRPr/>
          </a:p>
          <a:p>
            <a:pPr indent="0" lvl="0" marL="0" marR="0" rtl="0" algn="l">
              <a:lnSpc>
                <a:spcPct val="100000"/>
              </a:lnSpc>
              <a:spcBef>
                <a:spcPts val="400"/>
              </a:spcBef>
              <a:spcAft>
                <a:spcPts val="0"/>
              </a:spcAft>
              <a:buClr>
                <a:schemeClr val="dk1"/>
              </a:buClr>
              <a:buSzPts val="2000"/>
              <a:buFont typeface="Arial"/>
              <a:buNone/>
            </a:pPr>
            <a:r>
              <a:t/>
            </a:r>
            <a:endParaRPr b="1" i="0" sz="2000" u="none">
              <a:solidFill>
                <a:schemeClr val="dk1"/>
              </a:solidFill>
              <a:latin typeface="Calibri"/>
              <a:ea typeface="Calibri"/>
              <a:cs typeface="Calibri"/>
              <a:sym typeface="Calibri"/>
            </a:endParaRPr>
          </a:p>
          <a:p>
            <a:pPr indent="0" lvl="0" marL="0" marR="0" rtl="0" algn="l">
              <a:lnSpc>
                <a:spcPct val="100000"/>
              </a:lnSpc>
              <a:spcBef>
                <a:spcPts val="560"/>
              </a:spcBef>
              <a:spcAft>
                <a:spcPts val="0"/>
              </a:spcAft>
              <a:buClr>
                <a:schemeClr val="dk1"/>
              </a:buClr>
              <a:buSzPts val="2800"/>
              <a:buFont typeface="Arial"/>
              <a:buNone/>
            </a:pPr>
            <a:r>
              <a:t/>
            </a:r>
            <a:endParaRPr b="1" i="0" sz="2800" u="none">
              <a:solidFill>
                <a:schemeClr val="dk1"/>
              </a:solidFill>
              <a:latin typeface="Calibri"/>
              <a:ea typeface="Calibri"/>
              <a:cs typeface="Calibri"/>
              <a:sym typeface="Calibri"/>
            </a:endParaRPr>
          </a:p>
          <a:p>
            <a:pPr indent="-165100" lvl="0" marL="342900" marR="0" rtl="0" algn="l">
              <a:spcBef>
                <a:spcPts val="560"/>
              </a:spcBef>
              <a:spcAft>
                <a:spcPts val="0"/>
              </a:spcAft>
              <a:buClr>
                <a:schemeClr val="dk1"/>
              </a:buClr>
              <a:buSzPts val="2800"/>
              <a:buFont typeface="Arial"/>
              <a:buNone/>
            </a:pPr>
            <a:r>
              <a:t/>
            </a:r>
            <a:endParaRPr b="1" i="0" sz="2800" u="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ph type="title"/>
          </p:nvPr>
        </p:nvSpPr>
        <p:spPr>
          <a:xfrm>
            <a:off x="457200" y="274637"/>
            <a:ext cx="8229600" cy="7921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B050"/>
              </a:buClr>
              <a:buSzPts val="3600"/>
              <a:buFont typeface="Calibri"/>
              <a:buNone/>
            </a:pPr>
            <a:r>
              <a:rPr b="1" i="0" lang="en-US" sz="3600" u="none">
                <a:solidFill>
                  <a:srgbClr val="00B050"/>
                </a:solidFill>
                <a:latin typeface="Calibri"/>
                <a:ea typeface="Calibri"/>
                <a:cs typeface="Calibri"/>
                <a:sym typeface="Calibri"/>
              </a:rPr>
              <a:t>ChatGPT</a:t>
            </a:r>
            <a:r>
              <a:rPr b="1" i="0" lang="en-US" sz="3600" u="none">
                <a:solidFill>
                  <a:srgbClr val="0000FF"/>
                </a:solidFill>
                <a:latin typeface="Calibri"/>
                <a:ea typeface="Calibri"/>
                <a:cs typeface="Calibri"/>
                <a:sym typeface="Calibri"/>
              </a:rPr>
              <a:t>: </a:t>
            </a:r>
            <a:r>
              <a:rPr b="1" i="0" lang="en-US" sz="3600" u="none">
                <a:solidFill>
                  <a:srgbClr val="FF0000"/>
                </a:solidFill>
                <a:latin typeface="Calibri"/>
                <a:ea typeface="Calibri"/>
                <a:cs typeface="Calibri"/>
                <a:sym typeface="Calibri"/>
              </a:rPr>
              <a:t>Key Points</a:t>
            </a:r>
            <a:endParaRPr/>
          </a:p>
        </p:txBody>
      </p:sp>
      <p:sp>
        <p:nvSpPr>
          <p:cNvPr id="94" name="Google Shape;94;p14"/>
          <p:cNvSpPr txBox="1"/>
          <p:nvPr>
            <p:ph idx="1" type="body"/>
          </p:nvPr>
        </p:nvSpPr>
        <p:spPr>
          <a:xfrm>
            <a:off x="457200" y="1165225"/>
            <a:ext cx="8229600" cy="45259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FF"/>
              </a:buClr>
              <a:buSzPts val="2800"/>
              <a:buFont typeface="Arial"/>
              <a:buNone/>
            </a:pPr>
            <a:r>
              <a:rPr b="1" i="0" lang="en-US" sz="2800" u="none" cap="none" strike="noStrike">
                <a:solidFill>
                  <a:srgbClr val="0000FF"/>
                </a:solidFill>
                <a:latin typeface="Calibri"/>
                <a:ea typeface="Calibri"/>
                <a:cs typeface="Calibri"/>
                <a:sym typeface="Calibri"/>
              </a:rPr>
              <a:t>Background</a:t>
            </a:r>
            <a:endParaRPr/>
          </a:p>
          <a:p>
            <a:pPr indent="-127000" lvl="0" marL="0" marR="0" rtl="0" algn="l">
              <a:lnSpc>
                <a:spcPct val="100000"/>
              </a:lnSpc>
              <a:spcBef>
                <a:spcPts val="400"/>
              </a:spcBef>
              <a:spcAft>
                <a:spcPts val="0"/>
              </a:spcAft>
              <a:buClr>
                <a:schemeClr val="dk1"/>
              </a:buClr>
              <a:buSzPts val="2000"/>
              <a:buFont typeface="Arial"/>
              <a:buChar char="•"/>
            </a:pPr>
            <a:r>
              <a:rPr b="1" i="0" lang="en-US" sz="2000" u="none" cap="none" strike="noStrike">
                <a:solidFill>
                  <a:schemeClr val="dk1"/>
                </a:solidFill>
                <a:latin typeface="Calibri"/>
                <a:ea typeface="Calibri"/>
                <a:cs typeface="Calibri"/>
                <a:sym typeface="Calibri"/>
              </a:rPr>
              <a:t>What is ChatGPT?</a:t>
            </a:r>
            <a:endParaRPr/>
          </a:p>
          <a:p>
            <a:pPr indent="-127000" lvl="0" marL="0" marR="0" rtl="0" algn="l">
              <a:lnSpc>
                <a:spcPct val="100000"/>
              </a:lnSpc>
              <a:spcBef>
                <a:spcPts val="400"/>
              </a:spcBef>
              <a:spcAft>
                <a:spcPts val="0"/>
              </a:spcAft>
              <a:buClr>
                <a:schemeClr val="dk1"/>
              </a:buClr>
              <a:buSzPts val="2000"/>
              <a:buFont typeface="Arial"/>
              <a:buChar char="•"/>
            </a:pPr>
            <a:r>
              <a:rPr b="1" i="0" lang="en-US" sz="2000" u="none" cap="none" strike="noStrike">
                <a:solidFill>
                  <a:schemeClr val="dk1"/>
                </a:solidFill>
                <a:latin typeface="Calibri"/>
                <a:ea typeface="Calibri"/>
                <a:cs typeface="Calibri"/>
                <a:sym typeface="Calibri"/>
              </a:rPr>
              <a:t>From where did it come? Who owns ChatGPT?</a:t>
            </a:r>
            <a:endParaRPr/>
          </a:p>
          <a:p>
            <a:pPr indent="-127000" lvl="0" marL="0" marR="0" rtl="0" algn="l">
              <a:lnSpc>
                <a:spcPct val="100000"/>
              </a:lnSpc>
              <a:spcBef>
                <a:spcPts val="400"/>
              </a:spcBef>
              <a:spcAft>
                <a:spcPts val="0"/>
              </a:spcAft>
              <a:buClr>
                <a:schemeClr val="dk1"/>
              </a:buClr>
              <a:buSzPts val="2000"/>
              <a:buFont typeface="Arial"/>
              <a:buChar char="•"/>
            </a:pPr>
            <a:r>
              <a:rPr b="1" i="0" lang="en-US" sz="2000" u="none" cap="none" strike="noStrike">
                <a:solidFill>
                  <a:schemeClr val="dk1"/>
                </a:solidFill>
                <a:latin typeface="Calibri"/>
                <a:ea typeface="Calibri"/>
                <a:cs typeface="Calibri"/>
                <a:sym typeface="Calibri"/>
              </a:rPr>
              <a:t>What are people saying about ChapGPT? How will it “change the world”?</a:t>
            </a:r>
            <a:endParaRPr/>
          </a:p>
          <a:p>
            <a:pPr indent="0" lvl="0" marL="0" marR="0" rtl="0" algn="l">
              <a:lnSpc>
                <a:spcPct val="100000"/>
              </a:lnSpc>
              <a:spcBef>
                <a:spcPts val="560"/>
              </a:spcBef>
              <a:spcAft>
                <a:spcPts val="0"/>
              </a:spcAft>
              <a:buClr>
                <a:srgbClr val="0000FF"/>
              </a:buClr>
              <a:buSzPts val="2800"/>
              <a:buFont typeface="Arial"/>
              <a:buNone/>
            </a:pPr>
            <a:r>
              <a:rPr b="1" i="0" lang="en-US" sz="2800" u="none" cap="none" strike="noStrike">
                <a:solidFill>
                  <a:srgbClr val="0000FF"/>
                </a:solidFill>
                <a:latin typeface="Calibri"/>
                <a:ea typeface="Calibri"/>
                <a:cs typeface="Calibri"/>
                <a:sym typeface="Calibri"/>
              </a:rPr>
              <a:t>Samples of ChatGPT Responses</a:t>
            </a:r>
            <a:endParaRPr/>
          </a:p>
          <a:p>
            <a:pPr indent="-127000" lvl="0" marL="0" marR="0" rtl="0" algn="l">
              <a:lnSpc>
                <a:spcPct val="100000"/>
              </a:lnSpc>
              <a:spcBef>
                <a:spcPts val="400"/>
              </a:spcBef>
              <a:spcAft>
                <a:spcPts val="0"/>
              </a:spcAft>
              <a:buClr>
                <a:schemeClr val="dk1"/>
              </a:buClr>
              <a:buSzPts val="2000"/>
              <a:buFont typeface="Arial"/>
              <a:buChar char="•"/>
            </a:pPr>
            <a:r>
              <a:rPr b="1" i="0" lang="en-US" sz="2000" u="none" cap="none" strike="noStrike">
                <a:solidFill>
                  <a:schemeClr val="dk1"/>
                </a:solidFill>
                <a:latin typeface="Calibri"/>
                <a:ea typeface="Calibri"/>
                <a:cs typeface="Calibri"/>
                <a:sym typeface="Calibri"/>
              </a:rPr>
              <a:t>What are the key points of the U.S. Constitution?</a:t>
            </a:r>
            <a:endParaRPr/>
          </a:p>
          <a:p>
            <a:pPr indent="-127000" lvl="0" marL="0" marR="0" rtl="0" algn="l">
              <a:lnSpc>
                <a:spcPct val="100000"/>
              </a:lnSpc>
              <a:spcBef>
                <a:spcPts val="400"/>
              </a:spcBef>
              <a:spcAft>
                <a:spcPts val="0"/>
              </a:spcAft>
              <a:buClr>
                <a:schemeClr val="dk1"/>
              </a:buClr>
              <a:buSzPts val="2000"/>
              <a:buFont typeface="Arial"/>
              <a:buChar char="•"/>
            </a:pPr>
            <a:r>
              <a:rPr b="1" i="0" lang="en-US" sz="2000" u="none" cap="none" strike="noStrike">
                <a:solidFill>
                  <a:schemeClr val="dk1"/>
                </a:solidFill>
                <a:latin typeface="Calibri"/>
                <a:ea typeface="Calibri"/>
                <a:cs typeface="Calibri"/>
                <a:sym typeface="Calibri"/>
              </a:rPr>
              <a:t>Is 17077 a prime number?</a:t>
            </a:r>
            <a:endParaRPr/>
          </a:p>
          <a:p>
            <a:pPr indent="-127000" lvl="0" marL="0" marR="0" rtl="0" algn="l">
              <a:lnSpc>
                <a:spcPct val="100000"/>
              </a:lnSpc>
              <a:spcBef>
                <a:spcPts val="400"/>
              </a:spcBef>
              <a:spcAft>
                <a:spcPts val="0"/>
              </a:spcAft>
              <a:buClr>
                <a:schemeClr val="dk1"/>
              </a:buClr>
              <a:buSzPts val="2000"/>
              <a:buFont typeface="Arial"/>
              <a:buChar char="•"/>
            </a:pPr>
            <a:r>
              <a:rPr b="1" i="0" lang="en-US" sz="2000" u="none" cap="none" strike="noStrike">
                <a:solidFill>
                  <a:schemeClr val="dk1"/>
                </a:solidFill>
                <a:latin typeface="Calibri"/>
                <a:ea typeface="Calibri"/>
                <a:cs typeface="Calibri"/>
                <a:sym typeface="Calibri"/>
              </a:rPr>
              <a:t>What is the journal entry to record the purchase of $4,000 of inventory for cash?</a:t>
            </a:r>
            <a:endParaRPr/>
          </a:p>
          <a:p>
            <a:pPr indent="0" lvl="0" marL="0" marR="0" rtl="0" algn="l">
              <a:lnSpc>
                <a:spcPct val="100000"/>
              </a:lnSpc>
              <a:spcBef>
                <a:spcPts val="560"/>
              </a:spcBef>
              <a:spcAft>
                <a:spcPts val="0"/>
              </a:spcAft>
              <a:buClr>
                <a:srgbClr val="0000FF"/>
              </a:buClr>
              <a:buSzPts val="2800"/>
              <a:buFont typeface="Arial"/>
              <a:buNone/>
            </a:pPr>
            <a:r>
              <a:rPr b="1" i="0" lang="en-US" sz="2800" u="none" cap="none" strike="noStrike">
                <a:solidFill>
                  <a:srgbClr val="0000FF"/>
                </a:solidFill>
                <a:latin typeface="Calibri"/>
                <a:ea typeface="Calibri"/>
                <a:cs typeface="Calibri"/>
                <a:sym typeface="Calibri"/>
              </a:rPr>
              <a:t>Systematic Research with ChatGPT and Accounting Homework, Quiz, and Exam Questions</a:t>
            </a:r>
            <a:endParaRPr/>
          </a:p>
          <a:p>
            <a:pPr indent="-127000" lvl="0" marL="0" marR="0" rtl="0" algn="l">
              <a:lnSpc>
                <a:spcPct val="100000"/>
              </a:lnSpc>
              <a:spcBef>
                <a:spcPts val="400"/>
              </a:spcBef>
              <a:spcAft>
                <a:spcPts val="0"/>
              </a:spcAft>
              <a:buClr>
                <a:schemeClr val="dk1"/>
              </a:buClr>
              <a:buSzPts val="2000"/>
              <a:buFont typeface="Arial"/>
              <a:buChar char="•"/>
            </a:pPr>
            <a:r>
              <a:rPr b="1" i="0" lang="en-US" sz="2000" u="none" cap="none" strike="noStrike">
                <a:solidFill>
                  <a:schemeClr val="dk1"/>
                </a:solidFill>
                <a:latin typeface="Calibri"/>
                <a:ea typeface="Calibri"/>
                <a:cs typeface="Calibri"/>
                <a:sym typeface="Calibri"/>
              </a:rPr>
              <a:t>David Wood</a:t>
            </a:r>
            <a:endParaRPr/>
          </a:p>
          <a:p>
            <a:pPr indent="-127000" lvl="0" marL="0" marR="0" rtl="0" algn="l">
              <a:lnSpc>
                <a:spcPct val="100000"/>
              </a:lnSpc>
              <a:spcBef>
                <a:spcPts val="400"/>
              </a:spcBef>
              <a:spcAft>
                <a:spcPts val="0"/>
              </a:spcAft>
              <a:buClr>
                <a:schemeClr val="dk1"/>
              </a:buClr>
              <a:buSzPts val="2000"/>
              <a:buFont typeface="Arial"/>
              <a:buChar char="•"/>
            </a:pPr>
            <a:r>
              <a:rPr b="1" i="0" lang="en-US" sz="2000" u="none" cap="none" strike="noStrike">
                <a:solidFill>
                  <a:schemeClr val="dk1"/>
                </a:solidFill>
                <a:latin typeface="Calibri"/>
                <a:ea typeface="Calibri"/>
                <a:cs typeface="Calibri"/>
                <a:sym typeface="Calibri"/>
              </a:rPr>
              <a:t>Jim Stice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2"/>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B050"/>
              </a:buClr>
              <a:buSzPts val="2800"/>
              <a:buFont typeface="Calibri"/>
              <a:buNone/>
            </a:pPr>
            <a:r>
              <a:rPr b="1" i="0" lang="en-US" sz="2800" u="none">
                <a:solidFill>
                  <a:srgbClr val="00B050"/>
                </a:solidFill>
                <a:latin typeface="Calibri"/>
                <a:ea typeface="Calibri"/>
                <a:cs typeface="Calibri"/>
                <a:sym typeface="Calibri"/>
              </a:rPr>
              <a:t>ChatGPT</a:t>
            </a:r>
            <a:br>
              <a:rPr b="1" i="0" lang="en-US" sz="4800" u="none">
                <a:solidFill>
                  <a:srgbClr val="0000FF"/>
                </a:solidFill>
                <a:latin typeface="Calibri"/>
                <a:ea typeface="Calibri"/>
                <a:cs typeface="Calibri"/>
                <a:sym typeface="Calibri"/>
              </a:rPr>
            </a:br>
            <a:r>
              <a:rPr b="1" i="0" lang="en-US" sz="3600" u="none">
                <a:solidFill>
                  <a:srgbClr val="0000FF"/>
                </a:solidFill>
                <a:latin typeface="Calibri"/>
                <a:ea typeface="Calibri"/>
                <a:cs typeface="Calibri"/>
                <a:sym typeface="Calibri"/>
              </a:rPr>
              <a:t>What Should We Do? – </a:t>
            </a:r>
            <a:r>
              <a:rPr b="1" i="0" lang="en-US" sz="3600" u="none">
                <a:solidFill>
                  <a:srgbClr val="FF0000"/>
                </a:solidFill>
                <a:latin typeface="Calibri"/>
                <a:ea typeface="Calibri"/>
                <a:cs typeface="Calibri"/>
                <a:sym typeface="Calibri"/>
              </a:rPr>
              <a:t>Careful Questions</a:t>
            </a:r>
            <a:endParaRPr/>
          </a:p>
        </p:txBody>
      </p:sp>
      <p:sp>
        <p:nvSpPr>
          <p:cNvPr id="211" name="Google Shape;211;p32"/>
          <p:cNvSpPr txBox="1"/>
          <p:nvPr>
            <p:ph idx="1" type="body"/>
          </p:nvPr>
        </p:nvSpPr>
        <p:spPr>
          <a:xfrm>
            <a:off x="533400" y="1143000"/>
            <a:ext cx="8229600" cy="533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43541"/>
              </a:buClr>
              <a:buSzPts val="2000"/>
              <a:buFont typeface="Arial"/>
              <a:buNone/>
            </a:pPr>
            <a:r>
              <a:rPr b="1" i="0" lang="en-US" sz="2000" u="none">
                <a:solidFill>
                  <a:srgbClr val="343541"/>
                </a:solidFill>
                <a:latin typeface="Arial"/>
                <a:ea typeface="Arial"/>
                <a:cs typeface="Arial"/>
                <a:sym typeface="Arial"/>
              </a:rPr>
              <a:t>Pecos Yo Company purchased a machine for $100,000 in cash on </a:t>
            </a:r>
            <a:r>
              <a:rPr b="1" i="0" lang="en-US" sz="2000" u="sng">
                <a:solidFill>
                  <a:srgbClr val="FF0000"/>
                </a:solidFill>
                <a:latin typeface="Arial"/>
                <a:ea typeface="Arial"/>
                <a:cs typeface="Arial"/>
                <a:sym typeface="Arial"/>
              </a:rPr>
              <a:t>August 1 of Year 1</a:t>
            </a:r>
            <a:r>
              <a:rPr b="1" i="0" lang="en-US" sz="2000" u="none">
                <a:solidFill>
                  <a:srgbClr val="343541"/>
                </a:solidFill>
                <a:latin typeface="Arial"/>
                <a:ea typeface="Arial"/>
                <a:cs typeface="Arial"/>
                <a:sym typeface="Arial"/>
              </a:rPr>
              <a:t>. The machine has an estimated useful life of 10 years and an estimated salvage value of $10,000. Pecos Yo Company uses the straight-line method for computing depreciation expense. What is the BOOK VALUE of the machine as of the END of Year 3?</a:t>
            </a:r>
            <a:endParaRPr b="1" i="0" sz="2000" u="none">
              <a:solidFill>
                <a:schemeClr val="dk1"/>
              </a:solidFill>
              <a:latin typeface="Calibri"/>
              <a:ea typeface="Calibri"/>
              <a:cs typeface="Calibri"/>
              <a:sym typeface="Calibri"/>
            </a:endParaRPr>
          </a:p>
          <a:p>
            <a:pPr indent="0" lvl="0" marL="0" marR="0" rtl="0" algn="l">
              <a:lnSpc>
                <a:spcPct val="100000"/>
              </a:lnSpc>
              <a:spcBef>
                <a:spcPts val="400"/>
              </a:spcBef>
              <a:spcAft>
                <a:spcPts val="0"/>
              </a:spcAft>
              <a:buClr>
                <a:srgbClr val="0000FF"/>
              </a:buClr>
              <a:buSzPts val="2000"/>
              <a:buFont typeface="Arial"/>
              <a:buNone/>
            </a:pPr>
            <a:r>
              <a:rPr b="1" i="0" lang="en-US" sz="2000" u="none">
                <a:solidFill>
                  <a:srgbClr val="0000FF"/>
                </a:solidFill>
                <a:latin typeface="Calibri"/>
                <a:ea typeface="Calibri"/>
                <a:cs typeface="Calibri"/>
                <a:sym typeface="Calibri"/>
              </a:rPr>
              <a:t>Correct answer: $78,250 = $100,000 - $9,000 - $9,000 – ($9,000 × 5/12)</a:t>
            </a:r>
            <a:endParaRPr/>
          </a:p>
          <a:p>
            <a:pPr indent="0" lvl="0" marL="0" marR="0" rtl="0" algn="l">
              <a:lnSpc>
                <a:spcPct val="100000"/>
              </a:lnSpc>
              <a:spcBef>
                <a:spcPts val="560"/>
              </a:spcBef>
              <a:spcAft>
                <a:spcPts val="0"/>
              </a:spcAft>
              <a:buClr>
                <a:srgbClr val="FF0000"/>
              </a:buClr>
              <a:buSzPts val="2800"/>
              <a:buFont typeface="Arial"/>
              <a:buNone/>
            </a:pPr>
            <a:r>
              <a:rPr b="1" i="0" lang="en-US" sz="2800" u="sng">
                <a:solidFill>
                  <a:srgbClr val="FF0000"/>
                </a:solidFill>
                <a:latin typeface="Calibri"/>
                <a:ea typeface="Calibri"/>
                <a:cs typeface="Calibri"/>
                <a:sym typeface="Calibri"/>
              </a:rPr>
              <a:t>ChatGPT</a:t>
            </a:r>
            <a:endParaRPr/>
          </a:p>
          <a:p>
            <a:pPr indent="0" lvl="0" marL="0" marR="0" rtl="0" algn="l">
              <a:lnSpc>
                <a:spcPct val="100000"/>
              </a:lnSpc>
              <a:spcBef>
                <a:spcPts val="480"/>
              </a:spcBef>
              <a:spcAft>
                <a:spcPts val="0"/>
              </a:spcAft>
              <a:buClr>
                <a:srgbClr val="00B050"/>
              </a:buClr>
              <a:buSzPts val="2400"/>
              <a:buFont typeface="Arial"/>
              <a:buNone/>
            </a:pPr>
            <a:r>
              <a:rPr b="1" i="0" lang="en-US" sz="2400" u="none">
                <a:solidFill>
                  <a:srgbClr val="00B050"/>
                </a:solidFill>
                <a:latin typeface="Calibri"/>
                <a:ea typeface="Calibri"/>
                <a:cs typeface="Calibri"/>
                <a:sym typeface="Calibri"/>
              </a:rPr>
              <a:t>$77,500 – Assumed August 1 was 6 months out of 12</a:t>
            </a:r>
            <a:endParaRPr/>
          </a:p>
          <a:p>
            <a:pPr indent="0" lvl="0" marL="0" marR="0" rtl="0" algn="l">
              <a:lnSpc>
                <a:spcPct val="100000"/>
              </a:lnSpc>
              <a:spcBef>
                <a:spcPts val="480"/>
              </a:spcBef>
              <a:spcAft>
                <a:spcPts val="0"/>
              </a:spcAft>
              <a:buClr>
                <a:srgbClr val="00B050"/>
              </a:buClr>
              <a:buSzPts val="2400"/>
              <a:buFont typeface="Arial"/>
              <a:buNone/>
            </a:pPr>
            <a:r>
              <a:rPr b="1" i="0" lang="en-US" sz="2400" u="none">
                <a:solidFill>
                  <a:srgbClr val="00B050"/>
                </a:solidFill>
                <a:latin typeface="Calibri"/>
                <a:ea typeface="Calibri"/>
                <a:cs typeface="Calibri"/>
                <a:sym typeface="Calibri"/>
              </a:rPr>
              <a:t>$68,500 – Used 3.5 years of accumulated depreciation</a:t>
            </a:r>
            <a:endParaRPr/>
          </a:p>
          <a:p>
            <a:pPr indent="0" lvl="0" marL="0" marR="0" rtl="0" algn="l">
              <a:lnSpc>
                <a:spcPct val="100000"/>
              </a:lnSpc>
              <a:spcBef>
                <a:spcPts val="480"/>
              </a:spcBef>
              <a:spcAft>
                <a:spcPts val="0"/>
              </a:spcAft>
              <a:buClr>
                <a:srgbClr val="00B050"/>
              </a:buClr>
              <a:buSzPts val="2400"/>
              <a:buFont typeface="Arial"/>
              <a:buNone/>
            </a:pPr>
            <a:r>
              <a:rPr b="1" i="0" lang="en-US" sz="2400" u="none">
                <a:solidFill>
                  <a:srgbClr val="00B050"/>
                </a:solidFill>
                <a:latin typeface="Calibri"/>
                <a:ea typeface="Calibri"/>
                <a:cs typeface="Calibri"/>
                <a:sym typeface="Calibri"/>
              </a:rPr>
              <a:t>$73,000 – Used 3 full years of accumulated depreciation</a:t>
            </a:r>
            <a:endParaRPr/>
          </a:p>
          <a:p>
            <a:pPr indent="-152400" lvl="0" marL="0" marR="0" rtl="0" algn="l">
              <a:lnSpc>
                <a:spcPct val="100000"/>
              </a:lnSpc>
              <a:spcBef>
                <a:spcPts val="480"/>
              </a:spcBef>
              <a:spcAft>
                <a:spcPts val="0"/>
              </a:spcAft>
              <a:buClr>
                <a:srgbClr val="0000FF"/>
              </a:buClr>
              <a:buSzPts val="2400"/>
              <a:buFont typeface="Arial"/>
              <a:buChar char="•"/>
            </a:pPr>
            <a:r>
              <a:rPr b="1" i="0" lang="en-US" sz="2400" u="none">
                <a:solidFill>
                  <a:srgbClr val="0000FF"/>
                </a:solidFill>
                <a:latin typeface="Calibri"/>
                <a:ea typeface="Calibri"/>
                <a:cs typeface="Calibri"/>
                <a:sym typeface="Calibri"/>
              </a:rPr>
              <a:t>This was the most common response.</a:t>
            </a:r>
            <a:endParaRPr/>
          </a:p>
          <a:p>
            <a:pPr indent="0" lvl="0" marL="0" marR="0" rtl="0" algn="l">
              <a:lnSpc>
                <a:spcPct val="100000"/>
              </a:lnSpc>
              <a:spcBef>
                <a:spcPts val="480"/>
              </a:spcBef>
              <a:spcAft>
                <a:spcPts val="0"/>
              </a:spcAft>
              <a:buClr>
                <a:srgbClr val="00B050"/>
              </a:buClr>
              <a:buSzPts val="2400"/>
              <a:buFont typeface="Arial"/>
              <a:buNone/>
            </a:pPr>
            <a:r>
              <a:rPr b="1" i="0" lang="en-US" sz="2400" u="none">
                <a:solidFill>
                  <a:srgbClr val="00B050"/>
                </a:solidFill>
                <a:latin typeface="Calibri"/>
                <a:ea typeface="Calibri"/>
                <a:cs typeface="Calibri"/>
                <a:sym typeface="Calibri"/>
              </a:rPr>
              <a:t>$79,000 – Assumed August 1 was 4 months out of 12</a:t>
            </a:r>
            <a:endParaRPr/>
          </a:p>
          <a:p>
            <a:pPr indent="0" lvl="0" marL="0" marR="0" rtl="0" algn="l">
              <a:lnSpc>
                <a:spcPct val="100000"/>
              </a:lnSpc>
              <a:spcBef>
                <a:spcPts val="400"/>
              </a:spcBef>
              <a:spcAft>
                <a:spcPts val="0"/>
              </a:spcAft>
              <a:buClr>
                <a:schemeClr val="dk1"/>
              </a:buClr>
              <a:buSzPts val="2000"/>
              <a:buFont typeface="Arial"/>
              <a:buNone/>
            </a:pPr>
            <a:r>
              <a:t/>
            </a:r>
            <a:endParaRPr b="1" i="0" sz="2000" u="none">
              <a:solidFill>
                <a:srgbClr val="00B050"/>
              </a:solidFill>
              <a:latin typeface="Calibri"/>
              <a:ea typeface="Calibri"/>
              <a:cs typeface="Calibri"/>
              <a:sym typeface="Calibri"/>
            </a:endParaRPr>
          </a:p>
          <a:p>
            <a:pPr indent="0" lvl="0" marL="0" marR="0" rtl="0" algn="ctr">
              <a:lnSpc>
                <a:spcPct val="100000"/>
              </a:lnSpc>
              <a:spcBef>
                <a:spcPts val="480"/>
              </a:spcBef>
              <a:spcAft>
                <a:spcPts val="0"/>
              </a:spcAft>
              <a:buClr>
                <a:srgbClr val="0000FF"/>
              </a:buClr>
              <a:buSzPts val="2400"/>
              <a:buFont typeface="Arial"/>
              <a:buNone/>
            </a:pPr>
            <a:r>
              <a:rPr b="1" i="1" lang="en-US" sz="2400" u="none">
                <a:solidFill>
                  <a:srgbClr val="0000FF"/>
                </a:solidFill>
                <a:latin typeface="Calibri"/>
                <a:ea typeface="Calibri"/>
                <a:cs typeface="Calibri"/>
                <a:sym typeface="Calibri"/>
              </a:rPr>
              <a:t>Tried this 20 times; ChatGPT </a:t>
            </a:r>
            <a:r>
              <a:rPr b="1" i="1" lang="en-US" sz="2400" u="none">
                <a:solidFill>
                  <a:srgbClr val="FF0000"/>
                </a:solidFill>
                <a:latin typeface="Calibri"/>
                <a:ea typeface="Calibri"/>
                <a:cs typeface="Calibri"/>
                <a:sym typeface="Calibri"/>
              </a:rPr>
              <a:t>NEVER</a:t>
            </a:r>
            <a:r>
              <a:rPr b="1" i="1" lang="en-US" sz="2400" u="none">
                <a:solidFill>
                  <a:srgbClr val="0000FF"/>
                </a:solidFill>
                <a:latin typeface="Calibri"/>
                <a:ea typeface="Calibri"/>
                <a:cs typeface="Calibri"/>
                <a:sym typeface="Calibri"/>
              </a:rPr>
              <a:t> got the correct answer.</a:t>
            </a:r>
            <a:endParaRPr/>
          </a:p>
          <a:p>
            <a:pPr indent="0" lvl="0" marL="0" marR="0" rtl="0" algn="l">
              <a:lnSpc>
                <a:spcPct val="100000"/>
              </a:lnSpc>
              <a:spcBef>
                <a:spcPts val="400"/>
              </a:spcBef>
              <a:spcAft>
                <a:spcPts val="0"/>
              </a:spcAft>
              <a:buClr>
                <a:schemeClr val="dk1"/>
              </a:buClr>
              <a:buSzPts val="2000"/>
              <a:buFont typeface="Arial"/>
              <a:buNone/>
            </a:pPr>
            <a:r>
              <a:t/>
            </a:r>
            <a:endParaRPr b="1" i="0" sz="2000" u="none">
              <a:solidFill>
                <a:schemeClr val="dk1"/>
              </a:solidFill>
              <a:latin typeface="Calibri"/>
              <a:ea typeface="Calibri"/>
              <a:cs typeface="Calibri"/>
              <a:sym typeface="Calibri"/>
            </a:endParaRPr>
          </a:p>
          <a:p>
            <a:pPr indent="0" lvl="0" marL="0" marR="0" rtl="0" algn="l">
              <a:lnSpc>
                <a:spcPct val="100000"/>
              </a:lnSpc>
              <a:spcBef>
                <a:spcPts val="560"/>
              </a:spcBef>
              <a:spcAft>
                <a:spcPts val="0"/>
              </a:spcAft>
              <a:buClr>
                <a:schemeClr val="dk1"/>
              </a:buClr>
              <a:buSzPts val="2800"/>
              <a:buFont typeface="Arial"/>
              <a:buNone/>
            </a:pPr>
            <a:r>
              <a:t/>
            </a:r>
            <a:endParaRPr b="1" i="0" sz="2800" u="none">
              <a:solidFill>
                <a:schemeClr val="dk1"/>
              </a:solidFill>
              <a:latin typeface="Calibri"/>
              <a:ea typeface="Calibri"/>
              <a:cs typeface="Calibri"/>
              <a:sym typeface="Calibri"/>
            </a:endParaRPr>
          </a:p>
          <a:p>
            <a:pPr indent="-165100" lvl="0" marL="342900" marR="0" rtl="0" algn="l">
              <a:spcBef>
                <a:spcPts val="560"/>
              </a:spcBef>
              <a:spcAft>
                <a:spcPts val="0"/>
              </a:spcAft>
              <a:buClr>
                <a:schemeClr val="dk1"/>
              </a:buClr>
              <a:buSzPts val="2800"/>
              <a:buFont typeface="Arial"/>
              <a:buNone/>
            </a:pPr>
            <a:r>
              <a:t/>
            </a:r>
            <a:endParaRPr b="1" i="0" sz="2800" u="non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3"/>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B050"/>
              </a:buClr>
              <a:buSzPts val="2800"/>
              <a:buFont typeface="Calibri"/>
              <a:buNone/>
            </a:pPr>
            <a:r>
              <a:rPr b="1" i="0" lang="en-US" sz="2800" u="none">
                <a:solidFill>
                  <a:srgbClr val="00B050"/>
                </a:solidFill>
                <a:latin typeface="Calibri"/>
                <a:ea typeface="Calibri"/>
                <a:cs typeface="Calibri"/>
                <a:sym typeface="Calibri"/>
              </a:rPr>
              <a:t>ChatGPT</a:t>
            </a:r>
            <a:br>
              <a:rPr b="1" i="0" lang="en-US" sz="4800" u="none">
                <a:solidFill>
                  <a:srgbClr val="0000FF"/>
                </a:solidFill>
                <a:latin typeface="Calibri"/>
                <a:ea typeface="Calibri"/>
                <a:cs typeface="Calibri"/>
                <a:sym typeface="Calibri"/>
              </a:rPr>
            </a:br>
            <a:r>
              <a:rPr b="1" i="0" lang="en-US" sz="3600" u="none">
                <a:solidFill>
                  <a:srgbClr val="0000FF"/>
                </a:solidFill>
                <a:latin typeface="Calibri"/>
                <a:ea typeface="Calibri"/>
                <a:cs typeface="Calibri"/>
                <a:sym typeface="Calibri"/>
              </a:rPr>
              <a:t>What Should We Do? – </a:t>
            </a:r>
            <a:r>
              <a:rPr b="1" i="0" lang="en-US" sz="3600" u="none">
                <a:solidFill>
                  <a:srgbClr val="FF0000"/>
                </a:solidFill>
                <a:latin typeface="Calibri"/>
                <a:ea typeface="Calibri"/>
                <a:cs typeface="Calibri"/>
                <a:sym typeface="Calibri"/>
              </a:rPr>
              <a:t>Careful Questions</a:t>
            </a:r>
            <a:endParaRPr/>
          </a:p>
        </p:txBody>
      </p:sp>
      <p:sp>
        <p:nvSpPr>
          <p:cNvPr id="217" name="Google Shape;217;p33"/>
          <p:cNvSpPr txBox="1"/>
          <p:nvPr>
            <p:ph idx="1" type="body"/>
          </p:nvPr>
        </p:nvSpPr>
        <p:spPr>
          <a:xfrm>
            <a:off x="533400" y="1143000"/>
            <a:ext cx="8229600" cy="533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43541"/>
              </a:buClr>
              <a:buSzPts val="2000"/>
              <a:buFont typeface="Arial"/>
              <a:buNone/>
            </a:pPr>
            <a:r>
              <a:rPr b="1" i="0" lang="en-US" sz="2000" u="none">
                <a:solidFill>
                  <a:srgbClr val="343541"/>
                </a:solidFill>
                <a:latin typeface="Arial"/>
                <a:ea typeface="Arial"/>
                <a:cs typeface="Arial"/>
                <a:sym typeface="Arial"/>
              </a:rPr>
              <a:t>A business project requires the initial outlay of $200,000 in cash.  The project will generate cash inflows of $30,000 at the end of each year for the next 11 years. The appropriate discount rate is 10.0%. What is the NET PRESENT VALUE of this project?</a:t>
            </a:r>
            <a:endParaRPr/>
          </a:p>
          <a:p>
            <a:pPr indent="0" lvl="0" marL="0" marR="0" rtl="0" algn="l">
              <a:lnSpc>
                <a:spcPct val="100000"/>
              </a:lnSpc>
              <a:spcBef>
                <a:spcPts val="400"/>
              </a:spcBef>
              <a:spcAft>
                <a:spcPts val="0"/>
              </a:spcAft>
              <a:buClr>
                <a:srgbClr val="0000FF"/>
              </a:buClr>
              <a:buSzPts val="2000"/>
              <a:buFont typeface="Arial"/>
              <a:buNone/>
            </a:pPr>
            <a:r>
              <a:rPr b="1" i="0" lang="en-US" sz="2000" u="none">
                <a:solidFill>
                  <a:srgbClr val="0000FF"/>
                </a:solidFill>
                <a:latin typeface="Calibri"/>
                <a:ea typeface="Calibri"/>
                <a:cs typeface="Calibri"/>
                <a:sym typeface="Calibri"/>
              </a:rPr>
              <a:t>Correct answer: negative $5,148</a:t>
            </a:r>
            <a:endParaRPr/>
          </a:p>
          <a:p>
            <a:pPr indent="0" lvl="0" marL="0" marR="0" rtl="0" algn="l">
              <a:lnSpc>
                <a:spcPct val="100000"/>
              </a:lnSpc>
              <a:spcBef>
                <a:spcPts val="560"/>
              </a:spcBef>
              <a:spcAft>
                <a:spcPts val="0"/>
              </a:spcAft>
              <a:buClr>
                <a:srgbClr val="FF0000"/>
              </a:buClr>
              <a:buSzPts val="2800"/>
              <a:buFont typeface="Arial"/>
              <a:buNone/>
            </a:pPr>
            <a:r>
              <a:rPr b="1" i="0" lang="en-US" sz="2800" u="sng">
                <a:solidFill>
                  <a:srgbClr val="FF0000"/>
                </a:solidFill>
                <a:latin typeface="Calibri"/>
                <a:ea typeface="Calibri"/>
                <a:cs typeface="Calibri"/>
                <a:sym typeface="Calibri"/>
              </a:rPr>
              <a:t>ChatGPT</a:t>
            </a:r>
            <a:endParaRPr/>
          </a:p>
          <a:p>
            <a:pPr indent="0" lvl="0" marL="0" marR="0" rtl="0" algn="l">
              <a:lnSpc>
                <a:spcPct val="100000"/>
              </a:lnSpc>
              <a:spcBef>
                <a:spcPts val="400"/>
              </a:spcBef>
              <a:spcAft>
                <a:spcPts val="0"/>
              </a:spcAft>
              <a:buClr>
                <a:srgbClr val="00B050"/>
              </a:buClr>
              <a:buSzPts val="2000"/>
              <a:buFont typeface="Arial"/>
              <a:buNone/>
            </a:pPr>
            <a:r>
              <a:rPr b="1" i="0" lang="en-US" sz="2000" u="none">
                <a:solidFill>
                  <a:srgbClr val="00B050"/>
                </a:solidFill>
                <a:latin typeface="Calibri"/>
                <a:ea typeface="Calibri"/>
                <a:cs typeface="Calibri"/>
                <a:sym typeface="Calibri"/>
              </a:rPr>
              <a:t>Positive $5,860 – used 12 years in calculations instead of 11</a:t>
            </a:r>
            <a:endParaRPr/>
          </a:p>
          <a:p>
            <a:pPr indent="0" lvl="0" marL="0" marR="0" rtl="0" algn="l">
              <a:lnSpc>
                <a:spcPct val="100000"/>
              </a:lnSpc>
              <a:spcBef>
                <a:spcPts val="400"/>
              </a:spcBef>
              <a:spcAft>
                <a:spcPts val="0"/>
              </a:spcAft>
              <a:buClr>
                <a:srgbClr val="00B050"/>
              </a:buClr>
              <a:buSzPts val="2000"/>
              <a:buFont typeface="Arial"/>
              <a:buNone/>
            </a:pPr>
            <a:r>
              <a:rPr b="1" i="0" lang="en-US" sz="2000" u="none">
                <a:solidFill>
                  <a:srgbClr val="00B050"/>
                </a:solidFill>
                <a:latin typeface="Calibri"/>
                <a:ea typeface="Calibri"/>
                <a:cs typeface="Calibri"/>
                <a:sym typeface="Calibri"/>
              </a:rPr>
              <a:t>Negative $194,723 – incorrectly used Excel NPV function</a:t>
            </a:r>
            <a:endParaRPr/>
          </a:p>
          <a:p>
            <a:pPr indent="0" lvl="0" marL="0" marR="0" rtl="0" algn="l">
              <a:lnSpc>
                <a:spcPct val="100000"/>
              </a:lnSpc>
              <a:spcBef>
                <a:spcPts val="400"/>
              </a:spcBef>
              <a:spcAft>
                <a:spcPts val="0"/>
              </a:spcAft>
              <a:buClr>
                <a:srgbClr val="00B050"/>
              </a:buClr>
              <a:buSzPts val="2000"/>
              <a:buFont typeface="Arial"/>
              <a:buNone/>
            </a:pPr>
            <a:r>
              <a:rPr b="1" i="0" lang="en-US" sz="2000" u="none">
                <a:solidFill>
                  <a:srgbClr val="00B050"/>
                </a:solidFill>
                <a:latin typeface="Calibri"/>
                <a:ea typeface="Calibri"/>
                <a:cs typeface="Calibri"/>
                <a:sym typeface="Calibri"/>
              </a:rPr>
              <a:t>Negative $62,231 – again incorrectly used Excel NPV function</a:t>
            </a:r>
            <a:endParaRPr/>
          </a:p>
          <a:p>
            <a:pPr indent="0" lvl="0" marL="0" marR="0" rtl="0" algn="l">
              <a:lnSpc>
                <a:spcPct val="100000"/>
              </a:lnSpc>
              <a:spcBef>
                <a:spcPts val="400"/>
              </a:spcBef>
              <a:spcAft>
                <a:spcPts val="0"/>
              </a:spcAft>
              <a:buClr>
                <a:srgbClr val="00B050"/>
              </a:buClr>
              <a:buSzPts val="2000"/>
              <a:buFont typeface="Arial"/>
              <a:buNone/>
            </a:pPr>
            <a:r>
              <a:rPr b="1" i="0" lang="en-US" sz="2000" u="none">
                <a:solidFill>
                  <a:srgbClr val="00B050"/>
                </a:solidFill>
                <a:latin typeface="Calibri"/>
                <a:ea typeface="Calibri"/>
                <a:cs typeface="Calibri"/>
                <a:sym typeface="Calibri"/>
              </a:rPr>
              <a:t>Negative $95,722 – incorrectly computed present value of annuity</a:t>
            </a:r>
            <a:endParaRPr/>
          </a:p>
          <a:p>
            <a:pPr indent="-127000" lvl="0" marL="0" marR="0" rtl="0" algn="l">
              <a:lnSpc>
                <a:spcPct val="100000"/>
              </a:lnSpc>
              <a:spcBef>
                <a:spcPts val="400"/>
              </a:spcBef>
              <a:spcAft>
                <a:spcPts val="0"/>
              </a:spcAft>
              <a:buClr>
                <a:srgbClr val="FF0000"/>
              </a:buClr>
              <a:buSzPts val="2000"/>
              <a:buFont typeface="Arial"/>
              <a:buChar char="•"/>
            </a:pPr>
            <a:r>
              <a:rPr b="1" i="0" lang="en-US" sz="2000" u="none">
                <a:solidFill>
                  <a:srgbClr val="FF0000"/>
                </a:solidFill>
                <a:latin typeface="Calibri"/>
                <a:ea typeface="Calibri"/>
                <a:cs typeface="Calibri"/>
                <a:sym typeface="Calibri"/>
              </a:rPr>
              <a:t>Even though the SETUP was correct</a:t>
            </a:r>
            <a:endParaRPr b="1" i="0" sz="2000" u="none">
              <a:solidFill>
                <a:srgbClr val="00B050"/>
              </a:solidFill>
              <a:latin typeface="Calibri"/>
              <a:ea typeface="Calibri"/>
              <a:cs typeface="Calibri"/>
              <a:sym typeface="Calibri"/>
            </a:endParaRPr>
          </a:p>
          <a:p>
            <a:pPr indent="0" lvl="0" marL="0" marR="0" rtl="0" algn="l">
              <a:lnSpc>
                <a:spcPct val="100000"/>
              </a:lnSpc>
              <a:spcBef>
                <a:spcPts val="400"/>
              </a:spcBef>
              <a:spcAft>
                <a:spcPts val="0"/>
              </a:spcAft>
              <a:buClr>
                <a:srgbClr val="00B050"/>
              </a:buClr>
              <a:buSzPts val="2000"/>
              <a:buFont typeface="Arial"/>
              <a:buNone/>
            </a:pPr>
            <a:r>
              <a:rPr b="1" i="0" lang="en-US" sz="2000" u="none">
                <a:solidFill>
                  <a:srgbClr val="00B050"/>
                </a:solidFill>
                <a:latin typeface="Calibri"/>
                <a:ea typeface="Calibri"/>
                <a:cs typeface="Calibri"/>
                <a:sym typeface="Calibri"/>
              </a:rPr>
              <a:t>Negative $22,891 – incorrectly computed present value of annuity</a:t>
            </a:r>
            <a:endParaRPr/>
          </a:p>
          <a:p>
            <a:pPr indent="-127000" lvl="0" marL="0" marR="0" rtl="0" algn="l">
              <a:lnSpc>
                <a:spcPct val="100000"/>
              </a:lnSpc>
              <a:spcBef>
                <a:spcPts val="400"/>
              </a:spcBef>
              <a:spcAft>
                <a:spcPts val="0"/>
              </a:spcAft>
              <a:buClr>
                <a:srgbClr val="FF0000"/>
              </a:buClr>
              <a:buSzPts val="2000"/>
              <a:buFont typeface="Arial"/>
              <a:buChar char="•"/>
            </a:pPr>
            <a:r>
              <a:rPr b="1" i="0" lang="en-US" sz="2000" u="none">
                <a:solidFill>
                  <a:srgbClr val="FF0000"/>
                </a:solidFill>
                <a:latin typeface="Calibri"/>
                <a:ea typeface="Calibri"/>
                <a:cs typeface="Calibri"/>
                <a:sym typeface="Calibri"/>
              </a:rPr>
              <a:t>Even though the SETUP was correct</a:t>
            </a:r>
            <a:endParaRPr/>
          </a:p>
          <a:p>
            <a:pPr indent="0" lvl="0" marL="0" marR="0" rtl="0" algn="ctr">
              <a:lnSpc>
                <a:spcPct val="100000"/>
              </a:lnSpc>
              <a:spcBef>
                <a:spcPts val="480"/>
              </a:spcBef>
              <a:spcAft>
                <a:spcPts val="0"/>
              </a:spcAft>
              <a:buClr>
                <a:srgbClr val="0000FF"/>
              </a:buClr>
              <a:buSzPts val="2400"/>
              <a:buFont typeface="Arial"/>
              <a:buNone/>
            </a:pPr>
            <a:r>
              <a:rPr b="1" i="1" lang="en-US" sz="2400" u="none">
                <a:solidFill>
                  <a:srgbClr val="0000FF"/>
                </a:solidFill>
                <a:latin typeface="Calibri"/>
                <a:ea typeface="Calibri"/>
                <a:cs typeface="Calibri"/>
                <a:sym typeface="Calibri"/>
              </a:rPr>
              <a:t>Tried this 5 times; ChatGPT </a:t>
            </a:r>
            <a:r>
              <a:rPr b="1" i="1" lang="en-US" sz="2400" u="none">
                <a:solidFill>
                  <a:srgbClr val="FF0000"/>
                </a:solidFill>
                <a:latin typeface="Calibri"/>
                <a:ea typeface="Calibri"/>
                <a:cs typeface="Calibri"/>
                <a:sym typeface="Calibri"/>
              </a:rPr>
              <a:t>NEVER</a:t>
            </a:r>
            <a:r>
              <a:rPr b="1" i="1" lang="en-US" sz="2400" u="none">
                <a:solidFill>
                  <a:srgbClr val="0000FF"/>
                </a:solidFill>
                <a:latin typeface="Calibri"/>
                <a:ea typeface="Calibri"/>
                <a:cs typeface="Calibri"/>
                <a:sym typeface="Calibri"/>
              </a:rPr>
              <a:t> got the correct answer.</a:t>
            </a:r>
            <a:endParaRPr/>
          </a:p>
          <a:p>
            <a:pPr indent="0" lvl="0" marL="0" marR="0" rtl="0" algn="l">
              <a:lnSpc>
                <a:spcPct val="100000"/>
              </a:lnSpc>
              <a:spcBef>
                <a:spcPts val="400"/>
              </a:spcBef>
              <a:spcAft>
                <a:spcPts val="0"/>
              </a:spcAft>
              <a:buClr>
                <a:schemeClr val="dk1"/>
              </a:buClr>
              <a:buSzPts val="2000"/>
              <a:buFont typeface="Arial"/>
              <a:buNone/>
            </a:pPr>
            <a:r>
              <a:t/>
            </a:r>
            <a:endParaRPr b="1" i="0" sz="2000" u="none">
              <a:solidFill>
                <a:schemeClr val="dk1"/>
              </a:solidFill>
              <a:latin typeface="Calibri"/>
              <a:ea typeface="Calibri"/>
              <a:cs typeface="Calibri"/>
              <a:sym typeface="Calibri"/>
            </a:endParaRPr>
          </a:p>
          <a:p>
            <a:pPr indent="0" lvl="0" marL="0" marR="0" rtl="0" algn="l">
              <a:lnSpc>
                <a:spcPct val="100000"/>
              </a:lnSpc>
              <a:spcBef>
                <a:spcPts val="560"/>
              </a:spcBef>
              <a:spcAft>
                <a:spcPts val="0"/>
              </a:spcAft>
              <a:buClr>
                <a:schemeClr val="dk1"/>
              </a:buClr>
              <a:buSzPts val="2800"/>
              <a:buFont typeface="Arial"/>
              <a:buNone/>
            </a:pPr>
            <a:r>
              <a:t/>
            </a:r>
            <a:endParaRPr b="1" i="0" sz="2800" u="none">
              <a:solidFill>
                <a:schemeClr val="dk1"/>
              </a:solidFill>
              <a:latin typeface="Calibri"/>
              <a:ea typeface="Calibri"/>
              <a:cs typeface="Calibri"/>
              <a:sym typeface="Calibri"/>
            </a:endParaRPr>
          </a:p>
          <a:p>
            <a:pPr indent="-165100" lvl="0" marL="342900" marR="0" rtl="0" algn="l">
              <a:spcBef>
                <a:spcPts val="560"/>
              </a:spcBef>
              <a:spcAft>
                <a:spcPts val="0"/>
              </a:spcAft>
              <a:buClr>
                <a:schemeClr val="dk1"/>
              </a:buClr>
              <a:buSzPts val="2800"/>
              <a:buFont typeface="Arial"/>
              <a:buNone/>
            </a:pPr>
            <a:r>
              <a:t/>
            </a:r>
            <a:endParaRPr b="1" i="0" sz="2800" u="non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4"/>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B050"/>
              </a:buClr>
              <a:buSzPts val="2800"/>
              <a:buFont typeface="Calibri"/>
              <a:buNone/>
            </a:pPr>
            <a:r>
              <a:rPr b="1" i="0" lang="en-US" sz="2800" u="none">
                <a:solidFill>
                  <a:srgbClr val="00B050"/>
                </a:solidFill>
                <a:latin typeface="Calibri"/>
                <a:ea typeface="Calibri"/>
                <a:cs typeface="Calibri"/>
                <a:sym typeface="Calibri"/>
              </a:rPr>
              <a:t>ChatGPT</a:t>
            </a:r>
            <a:br>
              <a:rPr b="1" i="0" lang="en-US" sz="4800" u="none">
                <a:solidFill>
                  <a:srgbClr val="0000FF"/>
                </a:solidFill>
                <a:latin typeface="Calibri"/>
                <a:ea typeface="Calibri"/>
                <a:cs typeface="Calibri"/>
                <a:sym typeface="Calibri"/>
              </a:rPr>
            </a:br>
            <a:r>
              <a:rPr b="1" i="0" lang="en-US" sz="3600" u="none">
                <a:solidFill>
                  <a:srgbClr val="0000FF"/>
                </a:solidFill>
                <a:latin typeface="Calibri"/>
                <a:ea typeface="Calibri"/>
                <a:cs typeface="Calibri"/>
                <a:sym typeface="Calibri"/>
              </a:rPr>
              <a:t>What Should We Do? – </a:t>
            </a:r>
            <a:r>
              <a:rPr b="1" i="0" lang="en-US" sz="3600" u="none">
                <a:solidFill>
                  <a:srgbClr val="FF0000"/>
                </a:solidFill>
                <a:latin typeface="Calibri"/>
                <a:ea typeface="Calibri"/>
                <a:cs typeface="Calibri"/>
                <a:sym typeface="Calibri"/>
              </a:rPr>
              <a:t>Careful Questions</a:t>
            </a:r>
            <a:endParaRPr/>
          </a:p>
        </p:txBody>
      </p:sp>
      <p:sp>
        <p:nvSpPr>
          <p:cNvPr id="223" name="Google Shape;223;p34"/>
          <p:cNvSpPr txBox="1"/>
          <p:nvPr>
            <p:ph idx="1" type="body"/>
          </p:nvPr>
        </p:nvSpPr>
        <p:spPr>
          <a:xfrm>
            <a:off x="533400" y="1143000"/>
            <a:ext cx="8229600" cy="533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43541"/>
              </a:buClr>
              <a:buSzPts val="2000"/>
              <a:buFont typeface="Arial"/>
              <a:buNone/>
            </a:pPr>
            <a:r>
              <a:rPr b="1" i="0" lang="en-US" sz="2000" u="none">
                <a:solidFill>
                  <a:srgbClr val="343541"/>
                </a:solidFill>
                <a:latin typeface="Arial"/>
                <a:ea typeface="Arial"/>
                <a:cs typeface="Arial"/>
                <a:sym typeface="Arial"/>
              </a:rPr>
              <a:t>A machine costs $200,000 in cash.  The machine will generate before-tax cash inflows of $30,000 at the end of each year for the next 10 years. The machine is depreciated, for tax purposes, over 10 years with zero salvage value. The income tax rate is 30%. The appropriate discount rate is 10.0%. What is the NET PRESENT VALUE of this machine?</a:t>
            </a:r>
            <a:endParaRPr/>
          </a:p>
          <a:p>
            <a:pPr indent="0" lvl="0" marL="0" marR="0" rtl="0" algn="l">
              <a:lnSpc>
                <a:spcPct val="100000"/>
              </a:lnSpc>
              <a:spcBef>
                <a:spcPts val="400"/>
              </a:spcBef>
              <a:spcAft>
                <a:spcPts val="0"/>
              </a:spcAft>
              <a:buClr>
                <a:srgbClr val="0000FF"/>
              </a:buClr>
              <a:buSzPts val="2000"/>
              <a:buFont typeface="Arial"/>
              <a:buNone/>
            </a:pPr>
            <a:r>
              <a:rPr b="1" i="0" lang="en-US" sz="2000" u="none">
                <a:solidFill>
                  <a:srgbClr val="0000FF"/>
                </a:solidFill>
                <a:latin typeface="Calibri"/>
                <a:ea typeface="Calibri"/>
                <a:cs typeface="Calibri"/>
                <a:sym typeface="Calibri"/>
              </a:rPr>
              <a:t>Correct answer: negative $34,097</a:t>
            </a:r>
            <a:endParaRPr/>
          </a:p>
          <a:p>
            <a:pPr indent="0" lvl="0" marL="0" marR="0" rtl="0" algn="l">
              <a:lnSpc>
                <a:spcPct val="100000"/>
              </a:lnSpc>
              <a:spcBef>
                <a:spcPts val="560"/>
              </a:spcBef>
              <a:spcAft>
                <a:spcPts val="0"/>
              </a:spcAft>
              <a:buClr>
                <a:srgbClr val="FF0000"/>
              </a:buClr>
              <a:buSzPts val="2800"/>
              <a:buFont typeface="Arial"/>
              <a:buNone/>
            </a:pPr>
            <a:r>
              <a:rPr b="1" i="0" lang="en-US" sz="2800" u="sng">
                <a:solidFill>
                  <a:srgbClr val="FF0000"/>
                </a:solidFill>
                <a:latin typeface="Calibri"/>
                <a:ea typeface="Calibri"/>
                <a:cs typeface="Calibri"/>
                <a:sym typeface="Calibri"/>
              </a:rPr>
              <a:t>ChatGPT</a:t>
            </a:r>
            <a:endParaRPr/>
          </a:p>
          <a:p>
            <a:pPr indent="0" lvl="0" marL="0" marR="0" rtl="0" algn="l">
              <a:lnSpc>
                <a:spcPct val="100000"/>
              </a:lnSpc>
              <a:spcBef>
                <a:spcPts val="400"/>
              </a:spcBef>
              <a:spcAft>
                <a:spcPts val="0"/>
              </a:spcAft>
              <a:buClr>
                <a:srgbClr val="00B050"/>
              </a:buClr>
              <a:buSzPts val="2000"/>
              <a:buFont typeface="Arial"/>
              <a:buNone/>
            </a:pPr>
            <a:r>
              <a:rPr b="1" i="0" lang="en-US" sz="2000" u="none">
                <a:solidFill>
                  <a:srgbClr val="00B050"/>
                </a:solidFill>
                <a:latin typeface="Calibri"/>
                <a:ea typeface="Calibri"/>
                <a:cs typeface="Calibri"/>
                <a:sym typeface="Calibri"/>
              </a:rPr>
              <a:t>Negative $151,691 – didn’t know depreciation is a non-cash expense</a:t>
            </a:r>
            <a:endParaRPr/>
          </a:p>
          <a:p>
            <a:pPr indent="0" lvl="0" marL="0" marR="0" rtl="0" algn="l">
              <a:lnSpc>
                <a:spcPct val="100000"/>
              </a:lnSpc>
              <a:spcBef>
                <a:spcPts val="400"/>
              </a:spcBef>
              <a:spcAft>
                <a:spcPts val="0"/>
              </a:spcAft>
              <a:buClr>
                <a:srgbClr val="00B050"/>
              </a:buClr>
              <a:buSzPts val="2000"/>
              <a:buFont typeface="Arial"/>
              <a:buNone/>
            </a:pPr>
            <a:r>
              <a:rPr b="1" i="0" lang="en-US" sz="2000" u="none">
                <a:solidFill>
                  <a:srgbClr val="00B050"/>
                </a:solidFill>
                <a:latin typeface="Calibri"/>
                <a:ea typeface="Calibri"/>
                <a:cs typeface="Calibri"/>
                <a:sym typeface="Calibri"/>
              </a:rPr>
              <a:t>Negative $152,146 – same as above + different (also incorrect) math</a:t>
            </a:r>
            <a:endParaRPr/>
          </a:p>
          <a:p>
            <a:pPr indent="0" lvl="0" marL="0" marR="0" rtl="0" algn="l">
              <a:lnSpc>
                <a:spcPct val="100000"/>
              </a:lnSpc>
              <a:spcBef>
                <a:spcPts val="400"/>
              </a:spcBef>
              <a:spcAft>
                <a:spcPts val="0"/>
              </a:spcAft>
              <a:buClr>
                <a:srgbClr val="00B050"/>
              </a:buClr>
              <a:buSzPts val="2000"/>
              <a:buFont typeface="Arial"/>
              <a:buNone/>
            </a:pPr>
            <a:r>
              <a:rPr b="1" i="0" lang="en-US" sz="2000" u="none">
                <a:solidFill>
                  <a:srgbClr val="00B050"/>
                </a:solidFill>
                <a:latin typeface="Calibri"/>
                <a:ea typeface="Calibri"/>
                <a:cs typeface="Calibri"/>
                <a:sym typeface="Calibri"/>
              </a:rPr>
              <a:t>Positive $11,547 – correct after-tax cash flows BUT incorrect math</a:t>
            </a:r>
            <a:endParaRPr/>
          </a:p>
          <a:p>
            <a:pPr indent="-127000" lvl="0" marL="0" marR="0" rtl="0" algn="l">
              <a:lnSpc>
                <a:spcPct val="100000"/>
              </a:lnSpc>
              <a:spcBef>
                <a:spcPts val="400"/>
              </a:spcBef>
              <a:spcAft>
                <a:spcPts val="0"/>
              </a:spcAft>
              <a:buClr>
                <a:srgbClr val="FF0000"/>
              </a:buClr>
              <a:buSzPts val="2000"/>
              <a:buFont typeface="Arial"/>
              <a:buChar char="•"/>
            </a:pPr>
            <a:r>
              <a:rPr b="1" i="0" lang="en-US" sz="2000" u="none">
                <a:solidFill>
                  <a:srgbClr val="FF0000"/>
                </a:solidFill>
                <a:latin typeface="Calibri"/>
                <a:ea typeface="Calibri"/>
                <a:cs typeface="Calibri"/>
                <a:sym typeface="Calibri"/>
              </a:rPr>
              <a:t>Even though the SETUP was correct</a:t>
            </a:r>
            <a:endParaRPr b="1" i="0" sz="2000" u="none">
              <a:solidFill>
                <a:srgbClr val="00B050"/>
              </a:solidFill>
              <a:latin typeface="Calibri"/>
              <a:ea typeface="Calibri"/>
              <a:cs typeface="Calibri"/>
              <a:sym typeface="Calibri"/>
            </a:endParaRPr>
          </a:p>
          <a:p>
            <a:pPr indent="0" lvl="0" marL="0" marR="0" rtl="0" algn="l">
              <a:lnSpc>
                <a:spcPct val="100000"/>
              </a:lnSpc>
              <a:spcBef>
                <a:spcPts val="400"/>
              </a:spcBef>
              <a:spcAft>
                <a:spcPts val="0"/>
              </a:spcAft>
              <a:buClr>
                <a:srgbClr val="00B050"/>
              </a:buClr>
              <a:buSzPts val="2000"/>
              <a:buFont typeface="Arial"/>
              <a:buNone/>
            </a:pPr>
            <a:r>
              <a:rPr b="1" i="0" lang="en-US" sz="2000" u="none">
                <a:solidFill>
                  <a:srgbClr val="00B050"/>
                </a:solidFill>
                <a:latin typeface="Calibri"/>
                <a:ea typeface="Calibri"/>
                <a:cs typeface="Calibri"/>
                <a:sym typeface="Calibri"/>
              </a:rPr>
              <a:t>Negative $22,800 – same as above but different incorrect math</a:t>
            </a:r>
            <a:endParaRPr/>
          </a:p>
          <a:p>
            <a:pPr indent="-127000" lvl="0" marL="0" marR="0" rtl="0" algn="l">
              <a:lnSpc>
                <a:spcPct val="100000"/>
              </a:lnSpc>
              <a:spcBef>
                <a:spcPts val="400"/>
              </a:spcBef>
              <a:spcAft>
                <a:spcPts val="0"/>
              </a:spcAft>
              <a:buClr>
                <a:srgbClr val="FF0000"/>
              </a:buClr>
              <a:buSzPts val="2000"/>
              <a:buFont typeface="Arial"/>
              <a:buChar char="•"/>
            </a:pPr>
            <a:r>
              <a:rPr b="1" i="0" lang="en-US" sz="2000" u="none">
                <a:solidFill>
                  <a:srgbClr val="FF0000"/>
                </a:solidFill>
                <a:latin typeface="Calibri"/>
                <a:ea typeface="Calibri"/>
                <a:cs typeface="Calibri"/>
                <a:sym typeface="Calibri"/>
              </a:rPr>
              <a:t>Even though the SETUP was correct</a:t>
            </a:r>
            <a:endParaRPr b="1" i="0" sz="2000" u="none">
              <a:solidFill>
                <a:srgbClr val="00B050"/>
              </a:solidFill>
              <a:latin typeface="Calibri"/>
              <a:ea typeface="Calibri"/>
              <a:cs typeface="Calibri"/>
              <a:sym typeface="Calibri"/>
            </a:endParaRPr>
          </a:p>
          <a:p>
            <a:pPr indent="0" lvl="0" marL="0" marR="0" rtl="0" algn="ctr">
              <a:lnSpc>
                <a:spcPct val="100000"/>
              </a:lnSpc>
              <a:spcBef>
                <a:spcPts val="480"/>
              </a:spcBef>
              <a:spcAft>
                <a:spcPts val="0"/>
              </a:spcAft>
              <a:buClr>
                <a:srgbClr val="0000FF"/>
              </a:buClr>
              <a:buSzPts val="2400"/>
              <a:buFont typeface="Arial"/>
              <a:buNone/>
            </a:pPr>
            <a:r>
              <a:rPr b="1" i="1" lang="en-US" sz="2400" u="none">
                <a:solidFill>
                  <a:srgbClr val="0000FF"/>
                </a:solidFill>
                <a:latin typeface="Calibri"/>
                <a:ea typeface="Calibri"/>
                <a:cs typeface="Calibri"/>
                <a:sym typeface="Calibri"/>
              </a:rPr>
              <a:t>Tried this 4 times; ChatGPT </a:t>
            </a:r>
            <a:r>
              <a:rPr b="1" i="1" lang="en-US" sz="2400" u="none">
                <a:solidFill>
                  <a:srgbClr val="FF0000"/>
                </a:solidFill>
                <a:latin typeface="Calibri"/>
                <a:ea typeface="Calibri"/>
                <a:cs typeface="Calibri"/>
                <a:sym typeface="Calibri"/>
              </a:rPr>
              <a:t>NEVER</a:t>
            </a:r>
            <a:r>
              <a:rPr b="1" i="1" lang="en-US" sz="2400" u="none">
                <a:solidFill>
                  <a:srgbClr val="0000FF"/>
                </a:solidFill>
                <a:latin typeface="Calibri"/>
                <a:ea typeface="Calibri"/>
                <a:cs typeface="Calibri"/>
                <a:sym typeface="Calibri"/>
              </a:rPr>
              <a:t> got the correct answer.</a:t>
            </a:r>
            <a:endParaRPr/>
          </a:p>
          <a:p>
            <a:pPr indent="0" lvl="0" marL="0" marR="0" rtl="0" algn="l">
              <a:lnSpc>
                <a:spcPct val="100000"/>
              </a:lnSpc>
              <a:spcBef>
                <a:spcPts val="400"/>
              </a:spcBef>
              <a:spcAft>
                <a:spcPts val="0"/>
              </a:spcAft>
              <a:buClr>
                <a:schemeClr val="dk1"/>
              </a:buClr>
              <a:buSzPts val="2000"/>
              <a:buFont typeface="Arial"/>
              <a:buNone/>
            </a:pPr>
            <a:r>
              <a:t/>
            </a:r>
            <a:endParaRPr b="1" i="0" sz="2000" u="none">
              <a:solidFill>
                <a:schemeClr val="dk1"/>
              </a:solidFill>
              <a:latin typeface="Calibri"/>
              <a:ea typeface="Calibri"/>
              <a:cs typeface="Calibri"/>
              <a:sym typeface="Calibri"/>
            </a:endParaRPr>
          </a:p>
          <a:p>
            <a:pPr indent="0" lvl="0" marL="0" marR="0" rtl="0" algn="l">
              <a:lnSpc>
                <a:spcPct val="100000"/>
              </a:lnSpc>
              <a:spcBef>
                <a:spcPts val="560"/>
              </a:spcBef>
              <a:spcAft>
                <a:spcPts val="0"/>
              </a:spcAft>
              <a:buClr>
                <a:schemeClr val="dk1"/>
              </a:buClr>
              <a:buSzPts val="2800"/>
              <a:buFont typeface="Arial"/>
              <a:buNone/>
            </a:pPr>
            <a:r>
              <a:t/>
            </a:r>
            <a:endParaRPr b="1" i="0" sz="2800" u="none">
              <a:solidFill>
                <a:schemeClr val="dk1"/>
              </a:solidFill>
              <a:latin typeface="Calibri"/>
              <a:ea typeface="Calibri"/>
              <a:cs typeface="Calibri"/>
              <a:sym typeface="Calibri"/>
            </a:endParaRPr>
          </a:p>
          <a:p>
            <a:pPr indent="-165100" lvl="0" marL="342900" marR="0" rtl="0" algn="l">
              <a:spcBef>
                <a:spcPts val="560"/>
              </a:spcBef>
              <a:spcAft>
                <a:spcPts val="0"/>
              </a:spcAft>
              <a:buClr>
                <a:schemeClr val="dk1"/>
              </a:buClr>
              <a:buSzPts val="2800"/>
              <a:buFont typeface="Arial"/>
              <a:buNone/>
            </a:pPr>
            <a:r>
              <a:t/>
            </a:r>
            <a:endParaRPr b="1" i="0" sz="2800" u="non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5"/>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B050"/>
              </a:buClr>
              <a:buSzPts val="2800"/>
              <a:buFont typeface="Calibri"/>
              <a:buNone/>
            </a:pPr>
            <a:r>
              <a:rPr b="1" i="0" lang="en-US" sz="2800" u="none">
                <a:solidFill>
                  <a:srgbClr val="00B050"/>
                </a:solidFill>
                <a:latin typeface="Calibri"/>
                <a:ea typeface="Calibri"/>
                <a:cs typeface="Calibri"/>
                <a:sym typeface="Calibri"/>
              </a:rPr>
              <a:t>ChatGPT</a:t>
            </a:r>
            <a:br>
              <a:rPr b="1" i="0" lang="en-US" sz="4800" u="none">
                <a:solidFill>
                  <a:srgbClr val="0000FF"/>
                </a:solidFill>
                <a:latin typeface="Calibri"/>
                <a:ea typeface="Calibri"/>
                <a:cs typeface="Calibri"/>
                <a:sym typeface="Calibri"/>
              </a:rPr>
            </a:br>
            <a:r>
              <a:rPr b="1" i="0" lang="en-US" sz="3600" u="none">
                <a:solidFill>
                  <a:srgbClr val="0000FF"/>
                </a:solidFill>
                <a:latin typeface="Calibri"/>
                <a:ea typeface="Calibri"/>
                <a:cs typeface="Calibri"/>
                <a:sym typeface="Calibri"/>
              </a:rPr>
              <a:t>What Should We Do? – </a:t>
            </a:r>
            <a:r>
              <a:rPr b="1" i="0" lang="en-US" sz="3600" u="none">
                <a:solidFill>
                  <a:srgbClr val="FF0000"/>
                </a:solidFill>
                <a:latin typeface="Calibri"/>
                <a:ea typeface="Calibri"/>
                <a:cs typeface="Calibri"/>
                <a:sym typeface="Calibri"/>
              </a:rPr>
              <a:t>Careful Questions</a:t>
            </a:r>
            <a:endParaRPr/>
          </a:p>
        </p:txBody>
      </p:sp>
      <p:sp>
        <p:nvSpPr>
          <p:cNvPr id="229" name="Google Shape;229;p35"/>
          <p:cNvSpPr txBox="1"/>
          <p:nvPr>
            <p:ph idx="1" type="body"/>
          </p:nvPr>
        </p:nvSpPr>
        <p:spPr>
          <a:xfrm>
            <a:off x="533400" y="1143000"/>
            <a:ext cx="8229600" cy="533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43541"/>
              </a:buClr>
              <a:buSzPts val="2000"/>
              <a:buFont typeface="Arial"/>
              <a:buNone/>
            </a:pPr>
            <a:r>
              <a:rPr b="1" i="0" lang="en-US" sz="2000" u="none">
                <a:solidFill>
                  <a:srgbClr val="343541"/>
                </a:solidFill>
                <a:latin typeface="Arial"/>
                <a:ea typeface="Arial"/>
                <a:cs typeface="Arial"/>
                <a:sym typeface="Arial"/>
              </a:rPr>
              <a:t>On </a:t>
            </a:r>
            <a:r>
              <a:rPr b="1" i="0" lang="en-US" sz="2000" u="sng">
                <a:solidFill>
                  <a:srgbClr val="FF0000"/>
                </a:solidFill>
                <a:latin typeface="Arial"/>
                <a:ea typeface="Arial"/>
                <a:cs typeface="Arial"/>
                <a:sym typeface="Arial"/>
              </a:rPr>
              <a:t>January 1</a:t>
            </a:r>
            <a:r>
              <a:rPr b="1" i="0" lang="en-US" sz="2000" u="none">
                <a:solidFill>
                  <a:srgbClr val="343541"/>
                </a:solidFill>
                <a:latin typeface="Arial"/>
                <a:ea typeface="Arial"/>
                <a:cs typeface="Arial"/>
                <a:sym typeface="Arial"/>
              </a:rPr>
              <a:t> of Year 1, Tooele Company borrowed $100,000. The annual interest rate on the loan is 12%. What is Tooele Company’s interest expense for Year 1?</a:t>
            </a:r>
            <a:endParaRPr/>
          </a:p>
          <a:p>
            <a:pPr indent="0" lvl="0" marL="0" marR="0" rtl="0" algn="l">
              <a:lnSpc>
                <a:spcPct val="100000"/>
              </a:lnSpc>
              <a:spcBef>
                <a:spcPts val="400"/>
              </a:spcBef>
              <a:spcAft>
                <a:spcPts val="0"/>
              </a:spcAft>
              <a:buClr>
                <a:srgbClr val="00B050"/>
              </a:buClr>
              <a:buSzPts val="2000"/>
              <a:buFont typeface="Arial"/>
              <a:buNone/>
            </a:pPr>
            <a:r>
              <a:rPr b="1" i="0" lang="en-US" sz="2000" u="none">
                <a:solidFill>
                  <a:srgbClr val="00B050"/>
                </a:solidFill>
                <a:latin typeface="Arial"/>
                <a:ea typeface="Arial"/>
                <a:cs typeface="Arial"/>
                <a:sym typeface="Arial"/>
              </a:rPr>
              <a:t>ChatGPT</a:t>
            </a:r>
            <a:r>
              <a:rPr b="1" i="0" lang="en-US" sz="2000" u="none">
                <a:solidFill>
                  <a:srgbClr val="343541"/>
                </a:solidFill>
                <a:latin typeface="Arial"/>
                <a:ea typeface="Arial"/>
                <a:cs typeface="Arial"/>
                <a:sym typeface="Arial"/>
              </a:rPr>
              <a:t> got the c</a:t>
            </a:r>
            <a:r>
              <a:rPr b="1" i="0" lang="en-US" sz="2000" u="none">
                <a:solidFill>
                  <a:srgbClr val="0000FF"/>
                </a:solidFill>
                <a:latin typeface="Calibri"/>
                <a:ea typeface="Calibri"/>
                <a:cs typeface="Calibri"/>
                <a:sym typeface="Calibri"/>
              </a:rPr>
              <a:t>orrect answer of $12,000</a:t>
            </a:r>
            <a:endParaRPr/>
          </a:p>
          <a:p>
            <a:pPr indent="0" lvl="0" marL="0" marR="0" rtl="0" algn="l">
              <a:lnSpc>
                <a:spcPct val="100000"/>
              </a:lnSpc>
              <a:spcBef>
                <a:spcPts val="400"/>
              </a:spcBef>
              <a:spcAft>
                <a:spcPts val="0"/>
              </a:spcAft>
              <a:buClr>
                <a:schemeClr val="dk1"/>
              </a:buClr>
              <a:buSzPts val="2000"/>
              <a:buFont typeface="Arial"/>
              <a:buNone/>
            </a:pPr>
            <a:r>
              <a:t/>
            </a:r>
            <a:endParaRPr b="1" i="0" sz="2000" u="none">
              <a:solidFill>
                <a:srgbClr val="0000FF"/>
              </a:solidFill>
              <a:latin typeface="Calibri"/>
              <a:ea typeface="Calibri"/>
              <a:cs typeface="Calibri"/>
              <a:sym typeface="Calibri"/>
            </a:endParaRPr>
          </a:p>
          <a:p>
            <a:pPr indent="0" lvl="0" marL="0" marR="0" rtl="0" algn="l">
              <a:lnSpc>
                <a:spcPct val="100000"/>
              </a:lnSpc>
              <a:spcBef>
                <a:spcPts val="400"/>
              </a:spcBef>
              <a:spcAft>
                <a:spcPts val="0"/>
              </a:spcAft>
              <a:buClr>
                <a:srgbClr val="343541"/>
              </a:buClr>
              <a:buSzPts val="2000"/>
              <a:buFont typeface="Arial"/>
              <a:buNone/>
            </a:pPr>
            <a:r>
              <a:rPr b="1" i="0" lang="en-US" sz="2000" u="none">
                <a:solidFill>
                  <a:srgbClr val="343541"/>
                </a:solidFill>
                <a:latin typeface="Arial"/>
                <a:ea typeface="Arial"/>
                <a:cs typeface="Arial"/>
                <a:sym typeface="Arial"/>
              </a:rPr>
              <a:t>On </a:t>
            </a:r>
            <a:r>
              <a:rPr b="1" i="0" lang="en-US" sz="2000" u="sng">
                <a:solidFill>
                  <a:srgbClr val="FF0000"/>
                </a:solidFill>
                <a:latin typeface="Arial"/>
                <a:ea typeface="Arial"/>
                <a:cs typeface="Arial"/>
                <a:sym typeface="Arial"/>
              </a:rPr>
              <a:t>March 1</a:t>
            </a:r>
            <a:r>
              <a:rPr b="1" i="0" lang="en-US" sz="2000" u="none">
                <a:solidFill>
                  <a:srgbClr val="343541"/>
                </a:solidFill>
                <a:latin typeface="Arial"/>
                <a:ea typeface="Arial"/>
                <a:cs typeface="Arial"/>
                <a:sym typeface="Arial"/>
              </a:rPr>
              <a:t> of Year 1, Tooele Company borrowed $100,000. The annual interest rate on the loan is 12%. What is Tooele Company’s interest expense for Year 1?</a:t>
            </a:r>
            <a:endParaRPr/>
          </a:p>
          <a:p>
            <a:pPr indent="0" lvl="0" marL="0" marR="0" rtl="0" algn="l">
              <a:lnSpc>
                <a:spcPct val="100000"/>
              </a:lnSpc>
              <a:spcBef>
                <a:spcPts val="400"/>
              </a:spcBef>
              <a:spcAft>
                <a:spcPts val="0"/>
              </a:spcAft>
              <a:buClr>
                <a:srgbClr val="00B050"/>
              </a:buClr>
              <a:buSzPts val="2000"/>
              <a:buFont typeface="Arial"/>
              <a:buNone/>
            </a:pPr>
            <a:r>
              <a:rPr b="1" i="0" lang="en-US" sz="2000" u="none">
                <a:solidFill>
                  <a:srgbClr val="00B050"/>
                </a:solidFill>
                <a:latin typeface="Arial"/>
                <a:ea typeface="Arial"/>
                <a:cs typeface="Arial"/>
                <a:sym typeface="Arial"/>
              </a:rPr>
              <a:t>ChatGPT</a:t>
            </a:r>
            <a:r>
              <a:rPr b="1" i="0" lang="en-US" sz="2000" u="none">
                <a:solidFill>
                  <a:srgbClr val="343541"/>
                </a:solidFill>
                <a:latin typeface="Arial"/>
                <a:ea typeface="Arial"/>
                <a:cs typeface="Arial"/>
                <a:sym typeface="Arial"/>
              </a:rPr>
              <a:t> computed interest for </a:t>
            </a:r>
            <a:r>
              <a:rPr b="1" i="0" lang="en-US" sz="2000" u="none">
                <a:solidFill>
                  <a:srgbClr val="0000FF"/>
                </a:solidFill>
                <a:latin typeface="Arial"/>
                <a:ea typeface="Arial"/>
                <a:cs typeface="Arial"/>
                <a:sym typeface="Arial"/>
              </a:rPr>
              <a:t>only the one month of March</a:t>
            </a:r>
            <a:r>
              <a:rPr b="1" i="0" lang="en-US" sz="2000" u="none">
                <a:solidFill>
                  <a:srgbClr val="343541"/>
                </a:solidFill>
                <a:latin typeface="Arial"/>
                <a:ea typeface="Arial"/>
                <a:cs typeface="Arial"/>
                <a:sym typeface="Arial"/>
              </a:rPr>
              <a:t>.</a:t>
            </a:r>
            <a:endParaRPr/>
          </a:p>
          <a:p>
            <a:pPr indent="0" lvl="0" marL="0" marR="0" rtl="0" algn="l">
              <a:lnSpc>
                <a:spcPct val="100000"/>
              </a:lnSpc>
              <a:spcBef>
                <a:spcPts val="400"/>
              </a:spcBef>
              <a:spcAft>
                <a:spcPts val="0"/>
              </a:spcAft>
              <a:buClr>
                <a:schemeClr val="dk1"/>
              </a:buClr>
              <a:buSzPts val="2000"/>
              <a:buFont typeface="Arial"/>
              <a:buNone/>
            </a:pPr>
            <a:r>
              <a:t/>
            </a:r>
            <a:endParaRPr b="1" i="0" sz="2000" u="none">
              <a:solidFill>
                <a:srgbClr val="0000FF"/>
              </a:solidFill>
              <a:latin typeface="Calibri"/>
              <a:ea typeface="Calibri"/>
              <a:cs typeface="Calibri"/>
              <a:sym typeface="Calibri"/>
            </a:endParaRPr>
          </a:p>
          <a:p>
            <a:pPr indent="0" lvl="0" marL="0" marR="0" rtl="0" algn="l">
              <a:lnSpc>
                <a:spcPct val="100000"/>
              </a:lnSpc>
              <a:spcBef>
                <a:spcPts val="400"/>
              </a:spcBef>
              <a:spcAft>
                <a:spcPts val="0"/>
              </a:spcAft>
              <a:buClr>
                <a:srgbClr val="343541"/>
              </a:buClr>
              <a:buSzPts val="2000"/>
              <a:buFont typeface="Arial"/>
              <a:buNone/>
            </a:pPr>
            <a:r>
              <a:rPr b="1" i="0" lang="en-US" sz="2000" u="none">
                <a:solidFill>
                  <a:srgbClr val="343541"/>
                </a:solidFill>
                <a:latin typeface="Arial"/>
                <a:ea typeface="Arial"/>
                <a:cs typeface="Arial"/>
                <a:sym typeface="Arial"/>
              </a:rPr>
              <a:t>On </a:t>
            </a:r>
            <a:r>
              <a:rPr b="1" i="0" lang="en-US" sz="2000" u="sng">
                <a:solidFill>
                  <a:srgbClr val="FF0000"/>
                </a:solidFill>
                <a:latin typeface="Arial"/>
                <a:ea typeface="Arial"/>
                <a:cs typeface="Arial"/>
                <a:sym typeface="Arial"/>
              </a:rPr>
              <a:t>September 1</a:t>
            </a:r>
            <a:r>
              <a:rPr b="1" i="0" lang="en-US" sz="2000" u="none">
                <a:solidFill>
                  <a:srgbClr val="343541"/>
                </a:solidFill>
                <a:latin typeface="Arial"/>
                <a:ea typeface="Arial"/>
                <a:cs typeface="Arial"/>
                <a:sym typeface="Arial"/>
              </a:rPr>
              <a:t> of Year 1, Tooele Company borrowed $100,000. The annual interest rate on the loan is 12%. What is Tooele Company’s interest expense for Year 1?</a:t>
            </a:r>
            <a:endParaRPr/>
          </a:p>
          <a:p>
            <a:pPr indent="0" lvl="0" marL="0" marR="0" rtl="0" algn="l">
              <a:lnSpc>
                <a:spcPct val="100000"/>
              </a:lnSpc>
              <a:spcBef>
                <a:spcPts val="400"/>
              </a:spcBef>
              <a:spcAft>
                <a:spcPts val="0"/>
              </a:spcAft>
              <a:buClr>
                <a:srgbClr val="00B050"/>
              </a:buClr>
              <a:buSzPts val="2000"/>
              <a:buFont typeface="Arial"/>
              <a:buNone/>
            </a:pPr>
            <a:r>
              <a:rPr b="1" i="0" lang="en-US" sz="2000" u="none">
                <a:solidFill>
                  <a:srgbClr val="00B050"/>
                </a:solidFill>
                <a:latin typeface="Arial"/>
                <a:ea typeface="Arial"/>
                <a:cs typeface="Arial"/>
                <a:sym typeface="Arial"/>
              </a:rPr>
              <a:t>ChatGPT</a:t>
            </a:r>
            <a:r>
              <a:rPr b="1" i="0" lang="en-US" sz="2000" u="none">
                <a:solidFill>
                  <a:srgbClr val="343541"/>
                </a:solidFill>
                <a:latin typeface="Arial"/>
                <a:ea typeface="Arial"/>
                <a:cs typeface="Arial"/>
                <a:sym typeface="Arial"/>
              </a:rPr>
              <a:t> </a:t>
            </a:r>
            <a:r>
              <a:rPr b="1" i="0" lang="en-US" sz="2000" u="none">
                <a:solidFill>
                  <a:srgbClr val="0000FF"/>
                </a:solidFill>
                <a:latin typeface="Arial"/>
                <a:ea typeface="Arial"/>
                <a:cs typeface="Arial"/>
                <a:sym typeface="Arial"/>
              </a:rPr>
              <a:t>made the classic student mistake: Used 3 months instead of 4 months.</a:t>
            </a:r>
            <a:endParaRPr/>
          </a:p>
          <a:p>
            <a:pPr indent="0" lvl="0" marL="0" marR="0" rtl="0" algn="l">
              <a:lnSpc>
                <a:spcPct val="100000"/>
              </a:lnSpc>
              <a:spcBef>
                <a:spcPts val="400"/>
              </a:spcBef>
              <a:spcAft>
                <a:spcPts val="0"/>
              </a:spcAft>
              <a:buClr>
                <a:schemeClr val="dk1"/>
              </a:buClr>
              <a:buSzPts val="2000"/>
              <a:buFont typeface="Arial"/>
              <a:buNone/>
            </a:pPr>
            <a:r>
              <a:t/>
            </a:r>
            <a:endParaRPr b="1" i="0" sz="2000" u="none">
              <a:solidFill>
                <a:srgbClr val="0000FF"/>
              </a:solidFill>
              <a:latin typeface="Calibri"/>
              <a:ea typeface="Calibri"/>
              <a:cs typeface="Calibri"/>
              <a:sym typeface="Calibri"/>
            </a:endParaRPr>
          </a:p>
          <a:p>
            <a:pPr indent="-215900" lvl="0" marL="342900" marR="0" rtl="0" algn="l">
              <a:spcBef>
                <a:spcPts val="400"/>
              </a:spcBef>
              <a:spcAft>
                <a:spcPts val="0"/>
              </a:spcAft>
              <a:buClr>
                <a:schemeClr val="dk1"/>
              </a:buClr>
              <a:buSzPts val="2000"/>
              <a:buFont typeface="Arial"/>
              <a:buNone/>
            </a:pPr>
            <a:r>
              <a:t/>
            </a:r>
            <a:endParaRPr b="1" i="0" sz="2000" u="none">
              <a:solidFill>
                <a:srgbClr val="0000FF"/>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6"/>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B050"/>
              </a:buClr>
              <a:buSzPts val="2800"/>
              <a:buFont typeface="Calibri"/>
              <a:buNone/>
            </a:pPr>
            <a:r>
              <a:rPr b="1" i="0" lang="en-US" sz="2800" u="none">
                <a:solidFill>
                  <a:srgbClr val="00B050"/>
                </a:solidFill>
                <a:latin typeface="Calibri"/>
                <a:ea typeface="Calibri"/>
                <a:cs typeface="Calibri"/>
                <a:sym typeface="Calibri"/>
              </a:rPr>
              <a:t>ChatGPT</a:t>
            </a:r>
            <a:br>
              <a:rPr b="1" i="0" lang="en-US" sz="4800" u="none">
                <a:solidFill>
                  <a:srgbClr val="0000FF"/>
                </a:solidFill>
                <a:latin typeface="Calibri"/>
                <a:ea typeface="Calibri"/>
                <a:cs typeface="Calibri"/>
                <a:sym typeface="Calibri"/>
              </a:rPr>
            </a:br>
            <a:r>
              <a:rPr b="1" i="0" lang="en-US" sz="3600" u="none">
                <a:solidFill>
                  <a:srgbClr val="0000FF"/>
                </a:solidFill>
                <a:latin typeface="Calibri"/>
                <a:ea typeface="Calibri"/>
                <a:cs typeface="Calibri"/>
                <a:sym typeface="Calibri"/>
              </a:rPr>
              <a:t>What Should We Do? – </a:t>
            </a:r>
            <a:r>
              <a:rPr b="1" i="0" lang="en-US" sz="3600" u="none">
                <a:solidFill>
                  <a:srgbClr val="FF0000"/>
                </a:solidFill>
                <a:latin typeface="Calibri"/>
                <a:ea typeface="Calibri"/>
                <a:cs typeface="Calibri"/>
                <a:sym typeface="Calibri"/>
              </a:rPr>
              <a:t>Careful Questions</a:t>
            </a:r>
            <a:endParaRPr/>
          </a:p>
        </p:txBody>
      </p:sp>
      <p:sp>
        <p:nvSpPr>
          <p:cNvPr id="235" name="Google Shape;235;p36"/>
          <p:cNvSpPr txBox="1"/>
          <p:nvPr>
            <p:ph idx="1" type="body"/>
          </p:nvPr>
        </p:nvSpPr>
        <p:spPr>
          <a:xfrm>
            <a:off x="533400" y="1143000"/>
            <a:ext cx="8229600" cy="5334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343541"/>
              </a:buClr>
              <a:buSzPts val="4000"/>
              <a:buFont typeface="Arial"/>
              <a:buNone/>
            </a:pPr>
            <a:r>
              <a:rPr b="1" i="0" lang="en-US" sz="4000" u="none">
                <a:solidFill>
                  <a:srgbClr val="343541"/>
                </a:solidFill>
                <a:latin typeface="Arial"/>
                <a:ea typeface="Arial"/>
                <a:cs typeface="Arial"/>
                <a:sym typeface="Arial"/>
              </a:rPr>
              <a:t>Using IMAGE files</a:t>
            </a:r>
            <a:endParaRPr/>
          </a:p>
          <a:p>
            <a:pPr indent="0" lvl="0" marL="0" marR="0" rtl="0" algn="l">
              <a:lnSpc>
                <a:spcPct val="100000"/>
              </a:lnSpc>
              <a:spcBef>
                <a:spcPts val="400"/>
              </a:spcBef>
              <a:spcAft>
                <a:spcPts val="0"/>
              </a:spcAft>
              <a:buClr>
                <a:schemeClr val="dk1"/>
              </a:buClr>
              <a:buSzPts val="2000"/>
              <a:buFont typeface="Arial"/>
              <a:buNone/>
            </a:pPr>
            <a:r>
              <a:t/>
            </a:r>
            <a:endParaRPr b="1" i="0" sz="2000" u="none">
              <a:solidFill>
                <a:srgbClr val="343541"/>
              </a:solidFill>
              <a:latin typeface="Arial"/>
              <a:ea typeface="Arial"/>
              <a:cs typeface="Arial"/>
              <a:sym typeface="Arial"/>
            </a:endParaRPr>
          </a:p>
          <a:p>
            <a:pPr indent="0" lvl="0" marL="0" marR="0" rtl="0" algn="l">
              <a:lnSpc>
                <a:spcPct val="100000"/>
              </a:lnSpc>
              <a:spcBef>
                <a:spcPts val="400"/>
              </a:spcBef>
              <a:spcAft>
                <a:spcPts val="0"/>
              </a:spcAft>
              <a:buClr>
                <a:schemeClr val="dk1"/>
              </a:buClr>
              <a:buSzPts val="2000"/>
              <a:buFont typeface="Arial"/>
              <a:buNone/>
            </a:pPr>
            <a:r>
              <a:t/>
            </a:r>
            <a:endParaRPr b="1" i="0" sz="2000" u="none">
              <a:solidFill>
                <a:srgbClr val="343541"/>
              </a:solidFill>
              <a:latin typeface="Arial"/>
              <a:ea typeface="Arial"/>
              <a:cs typeface="Arial"/>
              <a:sym typeface="Arial"/>
            </a:endParaRPr>
          </a:p>
          <a:p>
            <a:pPr indent="0" lvl="0" marL="0" marR="0" rtl="0" algn="l">
              <a:lnSpc>
                <a:spcPct val="100000"/>
              </a:lnSpc>
              <a:spcBef>
                <a:spcPts val="400"/>
              </a:spcBef>
              <a:spcAft>
                <a:spcPts val="0"/>
              </a:spcAft>
              <a:buClr>
                <a:schemeClr val="dk1"/>
              </a:buClr>
              <a:buSzPts val="2000"/>
              <a:buFont typeface="Arial"/>
              <a:buNone/>
            </a:pPr>
            <a:r>
              <a:t/>
            </a:r>
            <a:endParaRPr b="1" i="0" sz="2000" u="none">
              <a:solidFill>
                <a:srgbClr val="343541"/>
              </a:solidFill>
              <a:latin typeface="Arial"/>
              <a:ea typeface="Arial"/>
              <a:cs typeface="Arial"/>
              <a:sym typeface="Arial"/>
            </a:endParaRPr>
          </a:p>
          <a:p>
            <a:pPr indent="0" lvl="0" marL="0" marR="0" rtl="0" algn="l">
              <a:lnSpc>
                <a:spcPct val="100000"/>
              </a:lnSpc>
              <a:spcBef>
                <a:spcPts val="400"/>
              </a:spcBef>
              <a:spcAft>
                <a:spcPts val="0"/>
              </a:spcAft>
              <a:buClr>
                <a:schemeClr val="dk1"/>
              </a:buClr>
              <a:buSzPts val="2000"/>
              <a:buFont typeface="Arial"/>
              <a:buNone/>
            </a:pPr>
            <a:r>
              <a:t/>
            </a:r>
            <a:endParaRPr b="1" i="0" sz="2000" u="none">
              <a:solidFill>
                <a:srgbClr val="343541"/>
              </a:solidFill>
              <a:latin typeface="Arial"/>
              <a:ea typeface="Arial"/>
              <a:cs typeface="Arial"/>
              <a:sym typeface="Arial"/>
            </a:endParaRPr>
          </a:p>
          <a:p>
            <a:pPr indent="0" lvl="0" marL="0" marR="0" rtl="0" algn="l">
              <a:lnSpc>
                <a:spcPct val="100000"/>
              </a:lnSpc>
              <a:spcBef>
                <a:spcPts val="400"/>
              </a:spcBef>
              <a:spcAft>
                <a:spcPts val="0"/>
              </a:spcAft>
              <a:buClr>
                <a:schemeClr val="dk1"/>
              </a:buClr>
              <a:buSzPts val="2000"/>
              <a:buFont typeface="Arial"/>
              <a:buNone/>
            </a:pPr>
            <a:r>
              <a:t/>
            </a:r>
            <a:endParaRPr b="1" i="0" sz="2000" u="none">
              <a:solidFill>
                <a:srgbClr val="343541"/>
              </a:solidFill>
              <a:latin typeface="Arial"/>
              <a:ea typeface="Arial"/>
              <a:cs typeface="Arial"/>
              <a:sym typeface="Arial"/>
            </a:endParaRPr>
          </a:p>
          <a:p>
            <a:pPr indent="0" lvl="0" marL="0" marR="0" rtl="0" algn="l">
              <a:lnSpc>
                <a:spcPct val="100000"/>
              </a:lnSpc>
              <a:spcBef>
                <a:spcPts val="400"/>
              </a:spcBef>
              <a:spcAft>
                <a:spcPts val="0"/>
              </a:spcAft>
              <a:buClr>
                <a:schemeClr val="dk1"/>
              </a:buClr>
              <a:buSzPts val="2000"/>
              <a:buFont typeface="Arial"/>
              <a:buNone/>
            </a:pPr>
            <a:r>
              <a:t/>
            </a:r>
            <a:endParaRPr b="1" i="0" sz="2000" u="none">
              <a:solidFill>
                <a:srgbClr val="343541"/>
              </a:solidFill>
              <a:latin typeface="Arial"/>
              <a:ea typeface="Arial"/>
              <a:cs typeface="Arial"/>
              <a:sym typeface="Arial"/>
            </a:endParaRPr>
          </a:p>
          <a:p>
            <a:pPr indent="0" lvl="0" marL="0" marR="0" rtl="0" algn="l">
              <a:lnSpc>
                <a:spcPct val="100000"/>
              </a:lnSpc>
              <a:spcBef>
                <a:spcPts val="400"/>
              </a:spcBef>
              <a:spcAft>
                <a:spcPts val="0"/>
              </a:spcAft>
              <a:buClr>
                <a:schemeClr val="dk1"/>
              </a:buClr>
              <a:buSzPts val="2000"/>
              <a:buFont typeface="Arial"/>
              <a:buNone/>
            </a:pPr>
            <a:r>
              <a:t/>
            </a:r>
            <a:endParaRPr b="1" i="0" sz="2000" u="none">
              <a:solidFill>
                <a:srgbClr val="343541"/>
              </a:solidFill>
              <a:latin typeface="Arial"/>
              <a:ea typeface="Arial"/>
              <a:cs typeface="Arial"/>
              <a:sym typeface="Arial"/>
            </a:endParaRPr>
          </a:p>
          <a:p>
            <a:pPr indent="0" lvl="0" marL="0" marR="0" rtl="0" algn="l">
              <a:lnSpc>
                <a:spcPct val="100000"/>
              </a:lnSpc>
              <a:spcBef>
                <a:spcPts val="640"/>
              </a:spcBef>
              <a:spcAft>
                <a:spcPts val="0"/>
              </a:spcAft>
              <a:buClr>
                <a:srgbClr val="FF0000"/>
              </a:buClr>
              <a:buSzPts val="3200"/>
              <a:buFont typeface="Arial"/>
              <a:buNone/>
            </a:pPr>
            <a:r>
              <a:rPr b="1" i="0" lang="en-US" sz="3200" u="none">
                <a:solidFill>
                  <a:srgbClr val="FF0000"/>
                </a:solidFill>
                <a:latin typeface="Arial"/>
                <a:ea typeface="Arial"/>
                <a:cs typeface="Arial"/>
                <a:sym typeface="Arial"/>
              </a:rPr>
              <a:t>“Inventory amount = $7,800” was included in the homework/quiz file as an image.</a:t>
            </a:r>
            <a:endParaRPr/>
          </a:p>
          <a:p>
            <a:pPr indent="0" lvl="0" marL="0" marR="0" rtl="0" algn="l">
              <a:lnSpc>
                <a:spcPct val="100000"/>
              </a:lnSpc>
              <a:spcBef>
                <a:spcPts val="400"/>
              </a:spcBef>
              <a:spcAft>
                <a:spcPts val="0"/>
              </a:spcAft>
              <a:buClr>
                <a:schemeClr val="dk1"/>
              </a:buClr>
              <a:buSzPts val="2000"/>
              <a:buFont typeface="Arial"/>
              <a:buNone/>
            </a:pPr>
            <a:r>
              <a:t/>
            </a:r>
            <a:endParaRPr b="1" i="0" sz="2000" u="none">
              <a:solidFill>
                <a:srgbClr val="343541"/>
              </a:solidFill>
              <a:latin typeface="Arial"/>
              <a:ea typeface="Arial"/>
              <a:cs typeface="Arial"/>
              <a:sym typeface="Arial"/>
            </a:endParaRPr>
          </a:p>
          <a:p>
            <a:pPr indent="0" lvl="0" marL="0" marR="0" rtl="0" algn="l">
              <a:lnSpc>
                <a:spcPct val="100000"/>
              </a:lnSpc>
              <a:spcBef>
                <a:spcPts val="400"/>
              </a:spcBef>
              <a:spcAft>
                <a:spcPts val="0"/>
              </a:spcAft>
              <a:buClr>
                <a:srgbClr val="0000FF"/>
              </a:buClr>
              <a:buSzPts val="2000"/>
              <a:buFont typeface="Arial"/>
              <a:buNone/>
            </a:pPr>
            <a:r>
              <a:rPr b="1" i="1" lang="en-US" sz="2000" u="none">
                <a:solidFill>
                  <a:srgbClr val="0000FF"/>
                </a:solidFill>
                <a:latin typeface="Arial"/>
                <a:ea typeface="Arial"/>
                <a:cs typeface="Arial"/>
                <a:sym typeface="Arial"/>
              </a:rPr>
              <a:t>Note: You need to work with your students who are </a:t>
            </a:r>
            <a:r>
              <a:rPr b="1" i="1" lang="en-US" sz="2000" u="sng">
                <a:solidFill>
                  <a:srgbClr val="00B050"/>
                </a:solidFill>
                <a:latin typeface="Arial"/>
                <a:ea typeface="Arial"/>
                <a:cs typeface="Arial"/>
                <a:sym typeface="Arial"/>
              </a:rPr>
              <a:t>sight-impaired</a:t>
            </a:r>
            <a:r>
              <a:rPr b="1" i="1" lang="en-US" sz="2000" u="none">
                <a:solidFill>
                  <a:srgbClr val="0000FF"/>
                </a:solidFill>
                <a:latin typeface="Arial"/>
                <a:ea typeface="Arial"/>
                <a:cs typeface="Arial"/>
                <a:sym typeface="Arial"/>
              </a:rPr>
              <a:t> to make sure they have files that can be read by text-to-voice readers.</a:t>
            </a:r>
            <a:endParaRPr/>
          </a:p>
        </p:txBody>
      </p:sp>
      <p:pic>
        <p:nvPicPr>
          <p:cNvPr id="236" name="Google Shape;236;p36"/>
          <p:cNvPicPr preferRelativeResize="0"/>
          <p:nvPr/>
        </p:nvPicPr>
        <p:blipFill rotWithShape="1">
          <a:blip r:embed="rId3">
            <a:alphaModFix/>
          </a:blip>
          <a:srcRect b="0" l="0" r="0" t="0"/>
          <a:stretch/>
        </p:blipFill>
        <p:spPr>
          <a:xfrm>
            <a:off x="238125" y="1981200"/>
            <a:ext cx="8337550" cy="179228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7"/>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B050"/>
              </a:buClr>
              <a:buSzPts val="2800"/>
              <a:buFont typeface="Calibri"/>
              <a:buNone/>
            </a:pPr>
            <a:r>
              <a:rPr b="1" i="0" lang="en-US" sz="2800" u="none">
                <a:solidFill>
                  <a:srgbClr val="00B050"/>
                </a:solidFill>
                <a:latin typeface="Calibri"/>
                <a:ea typeface="Calibri"/>
                <a:cs typeface="Calibri"/>
                <a:sym typeface="Calibri"/>
              </a:rPr>
              <a:t>ChatGPT</a:t>
            </a:r>
            <a:br>
              <a:rPr b="1" i="0" lang="en-US" sz="4800" u="none">
                <a:solidFill>
                  <a:srgbClr val="0000FF"/>
                </a:solidFill>
                <a:latin typeface="Calibri"/>
                <a:ea typeface="Calibri"/>
                <a:cs typeface="Calibri"/>
                <a:sym typeface="Calibri"/>
              </a:rPr>
            </a:br>
            <a:r>
              <a:rPr b="1" i="0" lang="en-US" sz="3600" u="none">
                <a:solidFill>
                  <a:srgbClr val="0000FF"/>
                </a:solidFill>
                <a:latin typeface="Calibri"/>
                <a:ea typeface="Calibri"/>
                <a:cs typeface="Calibri"/>
                <a:sym typeface="Calibri"/>
              </a:rPr>
              <a:t>What Should We Do? – </a:t>
            </a:r>
            <a:r>
              <a:rPr b="1" i="0" lang="en-US" sz="3600" u="none">
                <a:solidFill>
                  <a:srgbClr val="FF0000"/>
                </a:solidFill>
                <a:latin typeface="Calibri"/>
                <a:ea typeface="Calibri"/>
                <a:cs typeface="Calibri"/>
                <a:sym typeface="Calibri"/>
              </a:rPr>
              <a:t>Careful Questions</a:t>
            </a:r>
            <a:endParaRPr/>
          </a:p>
        </p:txBody>
      </p:sp>
      <p:sp>
        <p:nvSpPr>
          <p:cNvPr id="242" name="Google Shape;242;p37"/>
          <p:cNvSpPr txBox="1"/>
          <p:nvPr>
            <p:ph idx="1" type="body"/>
          </p:nvPr>
        </p:nvSpPr>
        <p:spPr>
          <a:xfrm>
            <a:off x="533400" y="1143000"/>
            <a:ext cx="8229600" cy="533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FF"/>
              </a:buClr>
              <a:buSzPts val="2400"/>
              <a:buFont typeface="Arial"/>
              <a:buNone/>
            </a:pPr>
            <a:r>
              <a:rPr b="1" i="0" lang="en-US" sz="2400" u="none">
                <a:solidFill>
                  <a:srgbClr val="0000FF"/>
                </a:solidFill>
                <a:latin typeface="Arial"/>
                <a:ea typeface="Arial"/>
                <a:cs typeface="Arial"/>
                <a:sym typeface="Arial"/>
              </a:rPr>
              <a:t>ChatGPT is a bigger concern for courses for which writing and student PAPERS are an important part of the grade.</a:t>
            </a:r>
            <a:endParaRPr/>
          </a:p>
          <a:p>
            <a:pPr indent="0" lvl="0" marL="0" marR="0" rtl="0" algn="l">
              <a:lnSpc>
                <a:spcPct val="100000"/>
              </a:lnSpc>
              <a:spcBef>
                <a:spcPts val="400"/>
              </a:spcBef>
              <a:spcAft>
                <a:spcPts val="0"/>
              </a:spcAft>
              <a:buClr>
                <a:srgbClr val="343541"/>
              </a:buClr>
              <a:buSzPts val="2000"/>
              <a:buFont typeface="Arial"/>
              <a:buNone/>
            </a:pPr>
            <a:r>
              <a:rPr b="1" i="0" lang="en-US" sz="2000" u="none">
                <a:solidFill>
                  <a:srgbClr val="343541"/>
                </a:solidFill>
                <a:latin typeface="Arial"/>
                <a:ea typeface="Arial"/>
                <a:cs typeface="Arial"/>
                <a:sym typeface="Arial"/>
              </a:rPr>
              <a:t>For example, </a:t>
            </a:r>
            <a:r>
              <a:rPr b="1" i="0" lang="en-US" sz="2000" u="none">
                <a:solidFill>
                  <a:srgbClr val="00B050"/>
                </a:solidFill>
                <a:latin typeface="Arial"/>
                <a:ea typeface="Arial"/>
                <a:cs typeface="Arial"/>
                <a:sym typeface="Arial"/>
              </a:rPr>
              <a:t>GPT-4</a:t>
            </a:r>
            <a:r>
              <a:rPr b="1" i="0" lang="en-US" sz="2000" u="none">
                <a:solidFill>
                  <a:srgbClr val="343541"/>
                </a:solidFill>
                <a:latin typeface="Arial"/>
                <a:ea typeface="Arial"/>
                <a:cs typeface="Arial"/>
                <a:sym typeface="Arial"/>
              </a:rPr>
              <a:t> scored</a:t>
            </a:r>
            <a:endParaRPr/>
          </a:p>
          <a:p>
            <a:pPr indent="-127000" lvl="0" marL="0" marR="0" rtl="0" algn="l">
              <a:lnSpc>
                <a:spcPct val="100000"/>
              </a:lnSpc>
              <a:spcBef>
                <a:spcPts val="400"/>
              </a:spcBef>
              <a:spcAft>
                <a:spcPts val="0"/>
              </a:spcAft>
              <a:buClr>
                <a:srgbClr val="343541"/>
              </a:buClr>
              <a:buSzPts val="2000"/>
              <a:buFont typeface="Arial"/>
              <a:buChar char="•"/>
            </a:pPr>
            <a:r>
              <a:rPr b="1" i="0" lang="en-US" sz="2000" u="none">
                <a:solidFill>
                  <a:srgbClr val="343541"/>
                </a:solidFill>
                <a:latin typeface="Arial"/>
                <a:ea typeface="Arial"/>
                <a:cs typeface="Arial"/>
                <a:sym typeface="Arial"/>
              </a:rPr>
              <a:t>163 (88</a:t>
            </a:r>
            <a:r>
              <a:rPr b="1" baseline="30000" i="0" lang="en-US" sz="2000" u="none">
                <a:solidFill>
                  <a:srgbClr val="343541"/>
                </a:solidFill>
                <a:latin typeface="Arial"/>
                <a:ea typeface="Arial"/>
                <a:cs typeface="Arial"/>
                <a:sym typeface="Arial"/>
              </a:rPr>
              <a:t>th</a:t>
            </a:r>
            <a:r>
              <a:rPr b="1" i="0" lang="en-US" sz="2000" u="none">
                <a:solidFill>
                  <a:srgbClr val="343541"/>
                </a:solidFill>
                <a:latin typeface="Arial"/>
                <a:ea typeface="Arial"/>
                <a:cs typeface="Arial"/>
                <a:sym typeface="Arial"/>
              </a:rPr>
              <a:t> percentile) on the LSAT,</a:t>
            </a:r>
            <a:endParaRPr/>
          </a:p>
          <a:p>
            <a:pPr indent="-127000" lvl="0" marL="0" marR="0" rtl="0" algn="l">
              <a:lnSpc>
                <a:spcPct val="100000"/>
              </a:lnSpc>
              <a:spcBef>
                <a:spcPts val="400"/>
              </a:spcBef>
              <a:spcAft>
                <a:spcPts val="0"/>
              </a:spcAft>
              <a:buClr>
                <a:srgbClr val="343541"/>
              </a:buClr>
              <a:buSzPts val="2000"/>
              <a:buFont typeface="Arial"/>
              <a:buChar char="•"/>
            </a:pPr>
            <a:r>
              <a:rPr b="1" i="0" lang="en-US" sz="2000" u="none">
                <a:solidFill>
                  <a:srgbClr val="343541"/>
                </a:solidFill>
                <a:latin typeface="Arial"/>
                <a:ea typeface="Arial"/>
                <a:cs typeface="Arial"/>
                <a:sym typeface="Arial"/>
              </a:rPr>
              <a:t>710 (93</a:t>
            </a:r>
            <a:r>
              <a:rPr b="1" baseline="30000" i="0" lang="en-US" sz="2000" u="none">
                <a:solidFill>
                  <a:srgbClr val="343541"/>
                </a:solidFill>
                <a:latin typeface="Arial"/>
                <a:ea typeface="Arial"/>
                <a:cs typeface="Arial"/>
                <a:sym typeface="Arial"/>
              </a:rPr>
              <a:t>rd</a:t>
            </a:r>
            <a:r>
              <a:rPr b="1" i="0" lang="en-US" sz="2000" u="none">
                <a:solidFill>
                  <a:srgbClr val="343541"/>
                </a:solidFill>
                <a:latin typeface="Arial"/>
                <a:ea typeface="Arial"/>
                <a:cs typeface="Arial"/>
                <a:sym typeface="Arial"/>
              </a:rPr>
              <a:t> percentile) on the SAT Evidence-Based Reading &amp; Writing, and</a:t>
            </a:r>
            <a:endParaRPr/>
          </a:p>
          <a:p>
            <a:pPr indent="-127000" lvl="0" marL="0" marR="0" rtl="0" algn="l">
              <a:lnSpc>
                <a:spcPct val="100000"/>
              </a:lnSpc>
              <a:spcBef>
                <a:spcPts val="400"/>
              </a:spcBef>
              <a:spcAft>
                <a:spcPts val="0"/>
              </a:spcAft>
              <a:buClr>
                <a:srgbClr val="343541"/>
              </a:buClr>
              <a:buSzPts val="2000"/>
              <a:buFont typeface="Arial"/>
              <a:buChar char="•"/>
            </a:pPr>
            <a:r>
              <a:rPr b="1" i="0" lang="en-US" sz="2000" u="none">
                <a:solidFill>
                  <a:srgbClr val="343541"/>
                </a:solidFill>
                <a:latin typeface="Arial"/>
                <a:ea typeface="Arial"/>
                <a:cs typeface="Arial"/>
                <a:sym typeface="Arial"/>
              </a:rPr>
              <a:t>169 (99</a:t>
            </a:r>
            <a:r>
              <a:rPr b="1" baseline="30000" i="0" lang="en-US" sz="2000" u="none">
                <a:solidFill>
                  <a:srgbClr val="343541"/>
                </a:solidFill>
                <a:latin typeface="Arial"/>
                <a:ea typeface="Arial"/>
                <a:cs typeface="Arial"/>
                <a:sym typeface="Arial"/>
              </a:rPr>
              <a:t>th</a:t>
            </a:r>
            <a:r>
              <a:rPr b="1" i="0" lang="en-US" sz="2000" u="none">
                <a:solidFill>
                  <a:srgbClr val="343541"/>
                </a:solidFill>
                <a:latin typeface="Arial"/>
                <a:ea typeface="Arial"/>
                <a:cs typeface="Arial"/>
                <a:sym typeface="Arial"/>
              </a:rPr>
              <a:t> percentile) on the GRE Verbal.</a:t>
            </a:r>
            <a:endParaRPr/>
          </a:p>
          <a:p>
            <a:pPr indent="0" lvl="0" marL="0" marR="0" rtl="0" algn="l">
              <a:lnSpc>
                <a:spcPct val="100000"/>
              </a:lnSpc>
              <a:spcBef>
                <a:spcPts val="400"/>
              </a:spcBef>
              <a:spcAft>
                <a:spcPts val="0"/>
              </a:spcAft>
              <a:buClr>
                <a:schemeClr val="dk1"/>
              </a:buClr>
              <a:buSzPts val="2000"/>
              <a:buFont typeface="Arial"/>
              <a:buNone/>
            </a:pPr>
            <a:r>
              <a:t/>
            </a:r>
            <a:endParaRPr b="1" i="0" sz="2000" u="none">
              <a:solidFill>
                <a:srgbClr val="343541"/>
              </a:solidFill>
              <a:latin typeface="Arial"/>
              <a:ea typeface="Arial"/>
              <a:cs typeface="Arial"/>
              <a:sym typeface="Arial"/>
            </a:endParaRPr>
          </a:p>
          <a:p>
            <a:pPr indent="0" lvl="0" marL="0" marR="0" rtl="0" algn="l">
              <a:lnSpc>
                <a:spcPct val="100000"/>
              </a:lnSpc>
              <a:spcBef>
                <a:spcPts val="480"/>
              </a:spcBef>
              <a:spcAft>
                <a:spcPts val="0"/>
              </a:spcAft>
              <a:buClr>
                <a:srgbClr val="0000FF"/>
              </a:buClr>
              <a:buSzPts val="2400"/>
              <a:buFont typeface="Arial"/>
              <a:buNone/>
            </a:pPr>
            <a:r>
              <a:rPr b="1" i="0" lang="en-US" sz="2400" u="none">
                <a:solidFill>
                  <a:srgbClr val="0000FF"/>
                </a:solidFill>
                <a:latin typeface="Arial"/>
                <a:ea typeface="Arial"/>
                <a:cs typeface="Arial"/>
                <a:sym typeface="Arial"/>
              </a:rPr>
              <a:t>Geography professor’s suggestion about mitigating student use of ChatGPT to write papers:</a:t>
            </a:r>
            <a:endParaRPr/>
          </a:p>
          <a:p>
            <a:pPr indent="-127000" lvl="0" marL="0" marR="0" rtl="0" algn="l">
              <a:lnSpc>
                <a:spcPct val="100000"/>
              </a:lnSpc>
              <a:spcBef>
                <a:spcPts val="400"/>
              </a:spcBef>
              <a:spcAft>
                <a:spcPts val="0"/>
              </a:spcAft>
              <a:buClr>
                <a:srgbClr val="343541"/>
              </a:buClr>
              <a:buSzPts val="2000"/>
              <a:buFont typeface="Arial"/>
              <a:buChar char="•"/>
            </a:pPr>
            <a:r>
              <a:rPr b="1" i="0" lang="en-US" sz="2000" u="none">
                <a:solidFill>
                  <a:srgbClr val="343541"/>
                </a:solidFill>
                <a:latin typeface="Arial"/>
                <a:ea typeface="Arial"/>
                <a:cs typeface="Arial"/>
                <a:sym typeface="Arial"/>
              </a:rPr>
              <a:t>Require students to include a HYPERLINK to each paper they cite as a source.</a:t>
            </a:r>
            <a:endParaRPr/>
          </a:p>
          <a:p>
            <a:pPr indent="-285750" lvl="1" marL="742950" marR="0" rtl="0" algn="l">
              <a:lnSpc>
                <a:spcPct val="100000"/>
              </a:lnSpc>
              <a:spcBef>
                <a:spcPts val="480"/>
              </a:spcBef>
              <a:spcAft>
                <a:spcPts val="0"/>
              </a:spcAft>
              <a:buClr>
                <a:srgbClr val="FF0000"/>
              </a:buClr>
              <a:buSzPts val="2400"/>
              <a:buFont typeface="Arial"/>
              <a:buChar char="–"/>
            </a:pPr>
            <a:r>
              <a:rPr b="1" i="0" lang="en-US" sz="2400" u="none" cap="none" strike="noStrike">
                <a:solidFill>
                  <a:srgbClr val="FF0000"/>
                </a:solidFill>
                <a:latin typeface="Arial"/>
                <a:ea typeface="Arial"/>
                <a:cs typeface="Arial"/>
                <a:sym typeface="Arial"/>
              </a:rPr>
              <a:t>ChatGPT is known to create fictitious papers using reasonable-sounding titles, actual authors in the field, and actual journals.</a:t>
            </a:r>
            <a:endParaRPr/>
          </a:p>
          <a:p>
            <a:pPr indent="-190500" lvl="0" marL="342900" marR="0" rtl="0" algn="l">
              <a:spcBef>
                <a:spcPts val="480"/>
              </a:spcBef>
              <a:spcAft>
                <a:spcPts val="0"/>
              </a:spcAft>
              <a:buClr>
                <a:schemeClr val="dk1"/>
              </a:buClr>
              <a:buSzPts val="2400"/>
              <a:buFont typeface="Arial"/>
              <a:buNone/>
            </a:pPr>
            <a:r>
              <a:t/>
            </a:r>
            <a:endParaRPr b="1" i="0" sz="2400" u="none" cap="none" strike="noStrike">
              <a:solidFill>
                <a:srgbClr val="FF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8"/>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B050"/>
              </a:buClr>
              <a:buSzPts val="2800"/>
              <a:buFont typeface="Calibri"/>
              <a:buNone/>
            </a:pPr>
            <a:r>
              <a:rPr b="1" i="0" lang="en-US" sz="2800" u="none">
                <a:solidFill>
                  <a:srgbClr val="00B050"/>
                </a:solidFill>
                <a:latin typeface="Calibri"/>
                <a:ea typeface="Calibri"/>
                <a:cs typeface="Calibri"/>
                <a:sym typeface="Calibri"/>
              </a:rPr>
              <a:t>ChatGPT</a:t>
            </a:r>
            <a:br>
              <a:rPr b="1" i="0" lang="en-US" sz="4800" u="none">
                <a:solidFill>
                  <a:srgbClr val="0000FF"/>
                </a:solidFill>
                <a:latin typeface="Calibri"/>
                <a:ea typeface="Calibri"/>
                <a:cs typeface="Calibri"/>
                <a:sym typeface="Calibri"/>
              </a:rPr>
            </a:br>
            <a:r>
              <a:rPr b="1" i="0" lang="en-US" sz="3600" u="none">
                <a:solidFill>
                  <a:srgbClr val="0000FF"/>
                </a:solidFill>
                <a:latin typeface="Calibri"/>
                <a:ea typeface="Calibri"/>
                <a:cs typeface="Calibri"/>
                <a:sym typeface="Calibri"/>
              </a:rPr>
              <a:t>What Should We Do? – </a:t>
            </a:r>
            <a:r>
              <a:rPr b="1" i="0" lang="en-US" sz="3600" u="none">
                <a:solidFill>
                  <a:srgbClr val="FF0000"/>
                </a:solidFill>
                <a:latin typeface="Calibri"/>
                <a:ea typeface="Calibri"/>
                <a:cs typeface="Calibri"/>
                <a:sym typeface="Calibri"/>
              </a:rPr>
              <a:t>Careful Questions</a:t>
            </a:r>
            <a:endParaRPr/>
          </a:p>
        </p:txBody>
      </p:sp>
      <p:sp>
        <p:nvSpPr>
          <p:cNvPr id="248" name="Google Shape;248;p38"/>
          <p:cNvSpPr txBox="1"/>
          <p:nvPr>
            <p:ph idx="1" type="body"/>
          </p:nvPr>
        </p:nvSpPr>
        <p:spPr>
          <a:xfrm>
            <a:off x="533400" y="1143000"/>
            <a:ext cx="8229600" cy="5334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4800"/>
              <a:buFont typeface="Arial"/>
              <a:buNone/>
            </a:pPr>
            <a:r>
              <a:rPr b="1" i="0" lang="en-US" sz="4800" u="none">
                <a:solidFill>
                  <a:srgbClr val="FF0000"/>
                </a:solidFill>
                <a:latin typeface="Calibri"/>
                <a:ea typeface="Calibri"/>
                <a:cs typeface="Calibri"/>
                <a:sym typeface="Calibri"/>
              </a:rPr>
              <a:t>Don’t forget…</a:t>
            </a:r>
            <a:endParaRPr/>
          </a:p>
          <a:p>
            <a:pPr indent="0" lvl="0" marL="0" marR="0" rtl="0" algn="l">
              <a:lnSpc>
                <a:spcPct val="100000"/>
              </a:lnSpc>
              <a:spcBef>
                <a:spcPts val="640"/>
              </a:spcBef>
              <a:spcAft>
                <a:spcPts val="0"/>
              </a:spcAft>
              <a:buClr>
                <a:srgbClr val="0000FF"/>
              </a:buClr>
              <a:buSzPts val="3200"/>
              <a:buFont typeface="Arial"/>
              <a:buNone/>
            </a:pPr>
            <a:r>
              <a:rPr b="1" i="0" lang="en-US" sz="3200" u="none">
                <a:solidFill>
                  <a:srgbClr val="0000FF"/>
                </a:solidFill>
                <a:latin typeface="Calibri"/>
                <a:ea typeface="Calibri"/>
                <a:cs typeface="Calibri"/>
                <a:sym typeface="Calibri"/>
              </a:rPr>
              <a:t>For years we’ve already been dealing with unauthorized student collaboration on homework and on online quizzes.</a:t>
            </a:r>
            <a:endParaRPr/>
          </a:p>
          <a:p>
            <a:pPr indent="0" lvl="0" marL="0" marR="0" rtl="0" algn="l">
              <a:lnSpc>
                <a:spcPct val="100000"/>
              </a:lnSpc>
              <a:spcBef>
                <a:spcPts val="640"/>
              </a:spcBef>
              <a:spcAft>
                <a:spcPts val="0"/>
              </a:spcAft>
              <a:buClr>
                <a:schemeClr val="dk1"/>
              </a:buClr>
              <a:buSzPts val="3200"/>
              <a:buFont typeface="Arial"/>
              <a:buNone/>
            </a:pPr>
            <a:r>
              <a:t/>
            </a:r>
            <a:endParaRPr b="1" i="0" sz="3200" u="none">
              <a:solidFill>
                <a:srgbClr val="0000FF"/>
              </a:solidFill>
              <a:latin typeface="Calibri"/>
              <a:ea typeface="Calibri"/>
              <a:cs typeface="Calibri"/>
              <a:sym typeface="Calibri"/>
            </a:endParaRPr>
          </a:p>
          <a:p>
            <a:pPr indent="0" lvl="0" marL="0" marR="0" rtl="0" algn="l">
              <a:lnSpc>
                <a:spcPct val="100000"/>
              </a:lnSpc>
              <a:spcBef>
                <a:spcPts val="640"/>
              </a:spcBef>
              <a:spcAft>
                <a:spcPts val="0"/>
              </a:spcAft>
              <a:buClr>
                <a:schemeClr val="dk1"/>
              </a:buClr>
              <a:buSzPts val="3200"/>
              <a:buFont typeface="Arial"/>
              <a:buNone/>
            </a:pPr>
            <a:r>
              <a:rPr b="1" i="0" lang="en-US" sz="3200" u="none">
                <a:solidFill>
                  <a:schemeClr val="dk1"/>
                </a:solidFill>
                <a:latin typeface="Calibri"/>
                <a:ea typeface="Calibri"/>
                <a:cs typeface="Calibri"/>
                <a:sym typeface="Calibri"/>
              </a:rPr>
              <a:t>ChatGPT is just another way for students to engage in unauthorized collaboration.</a:t>
            </a:r>
            <a:endParaRPr/>
          </a:p>
          <a:p>
            <a:pPr indent="-203200" lvl="0" marL="0" marR="0" rtl="0" algn="l">
              <a:lnSpc>
                <a:spcPct val="100000"/>
              </a:lnSpc>
              <a:spcBef>
                <a:spcPts val="640"/>
              </a:spcBef>
              <a:spcAft>
                <a:spcPts val="0"/>
              </a:spcAft>
              <a:buClr>
                <a:srgbClr val="00B050"/>
              </a:buClr>
              <a:buSzPts val="3200"/>
              <a:buFont typeface="Arial"/>
              <a:buChar char="•"/>
            </a:pPr>
            <a:r>
              <a:rPr b="1" i="0" lang="en-US" sz="3200" u="none">
                <a:solidFill>
                  <a:srgbClr val="00B050"/>
                </a:solidFill>
                <a:latin typeface="Calibri"/>
                <a:ea typeface="Calibri"/>
                <a:cs typeface="Calibri"/>
                <a:sym typeface="Calibri"/>
              </a:rPr>
              <a:t>For many </a:t>
            </a:r>
            <a:r>
              <a:rPr b="1" i="0" lang="en-US" sz="3200" u="sng">
                <a:solidFill>
                  <a:srgbClr val="FF0000"/>
                </a:solidFill>
                <a:latin typeface="Calibri"/>
                <a:ea typeface="Calibri"/>
                <a:cs typeface="Calibri"/>
                <a:sym typeface="Calibri"/>
              </a:rPr>
              <a:t>accounting</a:t>
            </a:r>
            <a:r>
              <a:rPr b="1" i="0" lang="en-US" sz="3200" u="none">
                <a:solidFill>
                  <a:srgbClr val="00B050"/>
                </a:solidFill>
                <a:latin typeface="Calibri"/>
                <a:ea typeface="Calibri"/>
                <a:cs typeface="Calibri"/>
                <a:sym typeface="Calibri"/>
              </a:rPr>
              <a:t> questions, ChatGPT is a particularly UNRELIABLE collaborator.</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9"/>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B050"/>
              </a:buClr>
              <a:buSzPts val="2800"/>
              <a:buFont typeface="Calibri"/>
              <a:buNone/>
            </a:pPr>
            <a:r>
              <a:rPr b="1" i="0" lang="en-US" sz="2800" u="none">
                <a:solidFill>
                  <a:srgbClr val="00B050"/>
                </a:solidFill>
                <a:latin typeface="Calibri"/>
                <a:ea typeface="Calibri"/>
                <a:cs typeface="Calibri"/>
                <a:sym typeface="Calibri"/>
              </a:rPr>
              <a:t>ChatGPT</a:t>
            </a:r>
            <a:br>
              <a:rPr b="1" i="0" lang="en-US" sz="4800" u="none">
                <a:solidFill>
                  <a:srgbClr val="0000FF"/>
                </a:solidFill>
                <a:latin typeface="Calibri"/>
                <a:ea typeface="Calibri"/>
                <a:cs typeface="Calibri"/>
                <a:sym typeface="Calibri"/>
              </a:rPr>
            </a:br>
            <a:r>
              <a:rPr b="1" i="0" lang="en-US" sz="3600" u="none">
                <a:solidFill>
                  <a:srgbClr val="0000FF"/>
                </a:solidFill>
                <a:latin typeface="Calibri"/>
                <a:ea typeface="Calibri"/>
                <a:cs typeface="Calibri"/>
                <a:sym typeface="Calibri"/>
              </a:rPr>
              <a:t>What Should We Do? – </a:t>
            </a:r>
            <a:r>
              <a:rPr b="1" i="0" lang="en-US" sz="3600" u="none">
                <a:solidFill>
                  <a:srgbClr val="FF0000"/>
                </a:solidFill>
                <a:latin typeface="Calibri"/>
                <a:ea typeface="Calibri"/>
                <a:cs typeface="Calibri"/>
                <a:sym typeface="Calibri"/>
              </a:rPr>
              <a:t>Careful Questions</a:t>
            </a:r>
            <a:endParaRPr/>
          </a:p>
        </p:txBody>
      </p:sp>
      <p:sp>
        <p:nvSpPr>
          <p:cNvPr id="254" name="Google Shape;254;p39"/>
          <p:cNvSpPr txBox="1"/>
          <p:nvPr>
            <p:ph idx="1" type="body"/>
          </p:nvPr>
        </p:nvSpPr>
        <p:spPr>
          <a:xfrm>
            <a:off x="533400" y="1238250"/>
            <a:ext cx="8229600" cy="5334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4800"/>
              <a:buFont typeface="Arial"/>
              <a:buNone/>
            </a:pPr>
            <a:r>
              <a:rPr b="1" i="0" lang="en-US" sz="4800" u="none">
                <a:solidFill>
                  <a:srgbClr val="FF0000"/>
                </a:solidFill>
                <a:latin typeface="Calibri"/>
                <a:ea typeface="Calibri"/>
                <a:cs typeface="Calibri"/>
                <a:sym typeface="Calibri"/>
              </a:rPr>
              <a:t>Give this CAUTION</a:t>
            </a:r>
            <a:endParaRPr/>
          </a:p>
          <a:p>
            <a:pPr indent="0" lvl="0" marL="0" marR="0" rtl="0" algn="ctr">
              <a:lnSpc>
                <a:spcPct val="100000"/>
              </a:lnSpc>
              <a:spcBef>
                <a:spcPts val="960"/>
              </a:spcBef>
              <a:spcAft>
                <a:spcPts val="0"/>
              </a:spcAft>
              <a:buClr>
                <a:srgbClr val="FF0000"/>
              </a:buClr>
              <a:buSzPts val="4800"/>
              <a:buFont typeface="Arial"/>
              <a:buNone/>
            </a:pPr>
            <a:r>
              <a:rPr b="1" i="0" lang="en-US" sz="4800" u="none">
                <a:solidFill>
                  <a:srgbClr val="FF0000"/>
                </a:solidFill>
                <a:latin typeface="Calibri"/>
                <a:ea typeface="Calibri"/>
                <a:cs typeface="Calibri"/>
                <a:sym typeface="Calibri"/>
              </a:rPr>
              <a:t>to Students:</a:t>
            </a:r>
            <a:endParaRPr b="1" i="0" sz="4800" u="none">
              <a:solidFill>
                <a:srgbClr val="FF0000"/>
              </a:solidFill>
              <a:latin typeface="Calibri"/>
              <a:ea typeface="Calibri"/>
              <a:cs typeface="Calibri"/>
              <a:sym typeface="Calibri"/>
            </a:endParaRPr>
          </a:p>
          <a:p>
            <a:pPr indent="0" lvl="0" marL="0" marR="0" rtl="0" algn="l">
              <a:lnSpc>
                <a:spcPct val="100000"/>
              </a:lnSpc>
              <a:spcBef>
                <a:spcPts val="800"/>
              </a:spcBef>
              <a:spcAft>
                <a:spcPts val="0"/>
              </a:spcAft>
              <a:buClr>
                <a:srgbClr val="0000FF"/>
              </a:buClr>
              <a:buSzPts val="4000"/>
              <a:buFont typeface="Arial"/>
              <a:buNone/>
            </a:pPr>
            <a:r>
              <a:rPr b="1" i="0" lang="en-US" sz="4000" u="none">
                <a:solidFill>
                  <a:srgbClr val="0000FF"/>
                </a:solidFill>
                <a:latin typeface="Calibri"/>
                <a:ea typeface="Calibri"/>
                <a:cs typeface="Calibri"/>
                <a:sym typeface="Calibri"/>
              </a:rPr>
              <a:t>ChatGPT gives its answers with GREAT confidence even when it is wrong. </a:t>
            </a:r>
            <a:r>
              <a:rPr b="1" i="1" lang="en-US" sz="4000" u="none">
                <a:solidFill>
                  <a:srgbClr val="00B050"/>
                </a:solidFill>
                <a:latin typeface="Calibri"/>
                <a:ea typeface="Calibri"/>
                <a:cs typeface="Calibri"/>
                <a:sym typeface="Calibri"/>
              </a:rPr>
              <a:t>At least in an Accounting course, copying answers from ChatGPT is VERY risky.</a:t>
            </a:r>
            <a:endParaRPr/>
          </a:p>
        </p:txBody>
      </p:sp>
      <p:pic>
        <p:nvPicPr>
          <p:cNvPr id="255" name="Google Shape;255;p39"/>
          <p:cNvPicPr preferRelativeResize="0"/>
          <p:nvPr/>
        </p:nvPicPr>
        <p:blipFill rotWithShape="1">
          <a:blip r:embed="rId3">
            <a:alphaModFix/>
          </a:blip>
          <a:srcRect b="0" l="0" r="0" t="0"/>
          <a:stretch/>
        </p:blipFill>
        <p:spPr>
          <a:xfrm>
            <a:off x="7239000" y="1524000"/>
            <a:ext cx="1143000" cy="1143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0"/>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B050"/>
              </a:buClr>
              <a:buSzPts val="2800"/>
              <a:buFont typeface="Calibri"/>
              <a:buNone/>
            </a:pPr>
            <a:r>
              <a:rPr b="1" i="0" lang="en-US" sz="2800" u="none">
                <a:solidFill>
                  <a:srgbClr val="00B050"/>
                </a:solidFill>
                <a:latin typeface="Calibri"/>
                <a:ea typeface="Calibri"/>
                <a:cs typeface="Calibri"/>
                <a:sym typeface="Calibri"/>
              </a:rPr>
              <a:t>ChatGPT</a:t>
            </a:r>
            <a:br>
              <a:rPr b="1" i="0" lang="en-US" sz="4800" u="none">
                <a:solidFill>
                  <a:srgbClr val="0000FF"/>
                </a:solidFill>
                <a:latin typeface="Calibri"/>
                <a:ea typeface="Calibri"/>
                <a:cs typeface="Calibri"/>
                <a:sym typeface="Calibri"/>
              </a:rPr>
            </a:br>
            <a:r>
              <a:rPr b="1" i="0" lang="en-US" sz="3600" u="none">
                <a:solidFill>
                  <a:srgbClr val="0000FF"/>
                </a:solidFill>
                <a:latin typeface="Calibri"/>
                <a:ea typeface="Calibri"/>
                <a:cs typeface="Calibri"/>
                <a:sym typeface="Calibri"/>
              </a:rPr>
              <a:t>What Should We Do? – </a:t>
            </a:r>
            <a:r>
              <a:rPr b="1" i="0" lang="en-US" sz="3600" u="none">
                <a:solidFill>
                  <a:srgbClr val="FF0000"/>
                </a:solidFill>
                <a:latin typeface="Calibri"/>
                <a:ea typeface="Calibri"/>
                <a:cs typeface="Calibri"/>
                <a:sym typeface="Calibri"/>
              </a:rPr>
              <a:t>Assigning Grades</a:t>
            </a:r>
            <a:endParaRPr/>
          </a:p>
        </p:txBody>
      </p:sp>
      <p:sp>
        <p:nvSpPr>
          <p:cNvPr id="261" name="Google Shape;261;p40"/>
          <p:cNvSpPr txBox="1"/>
          <p:nvPr>
            <p:ph idx="1" type="body"/>
          </p:nvPr>
        </p:nvSpPr>
        <p:spPr>
          <a:xfrm>
            <a:off x="533400" y="1143000"/>
            <a:ext cx="8229600" cy="533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rPr b="1" i="0" lang="en-US" sz="2800" u="none">
                <a:solidFill>
                  <a:schemeClr val="dk1"/>
                </a:solidFill>
                <a:latin typeface="Calibri"/>
                <a:ea typeface="Calibri"/>
                <a:cs typeface="Calibri"/>
                <a:sym typeface="Calibri"/>
              </a:rPr>
              <a:t>Relative weights of</a:t>
            </a:r>
            <a:endParaRPr/>
          </a:p>
          <a:p>
            <a:pPr indent="-177800" lvl="0" marL="0" marR="0" rtl="0" algn="l">
              <a:lnSpc>
                <a:spcPct val="100000"/>
              </a:lnSpc>
              <a:spcBef>
                <a:spcPts val="560"/>
              </a:spcBef>
              <a:spcAft>
                <a:spcPts val="0"/>
              </a:spcAft>
              <a:buClr>
                <a:srgbClr val="FF0000"/>
              </a:buClr>
              <a:buSzPts val="2800"/>
              <a:buFont typeface="Arial"/>
              <a:buChar char="•"/>
            </a:pPr>
            <a:r>
              <a:rPr b="1" i="0" lang="en-US" sz="2800" u="none">
                <a:solidFill>
                  <a:srgbClr val="FF0000"/>
                </a:solidFill>
                <a:latin typeface="Calibri"/>
                <a:ea typeface="Calibri"/>
                <a:cs typeface="Calibri"/>
                <a:sym typeface="Calibri"/>
              </a:rPr>
              <a:t>Homework (including online quizzes)</a:t>
            </a:r>
            <a:endParaRPr/>
          </a:p>
          <a:p>
            <a:pPr indent="-177800" lvl="0" marL="0" marR="0" rtl="0" algn="l">
              <a:lnSpc>
                <a:spcPct val="100000"/>
              </a:lnSpc>
              <a:spcBef>
                <a:spcPts val="560"/>
              </a:spcBef>
              <a:spcAft>
                <a:spcPts val="0"/>
              </a:spcAft>
              <a:buClr>
                <a:srgbClr val="FF0000"/>
              </a:buClr>
              <a:buSzPts val="2800"/>
              <a:buFont typeface="Arial"/>
              <a:buChar char="•"/>
            </a:pPr>
            <a:r>
              <a:rPr b="1" i="0" lang="en-US" sz="2800" u="none">
                <a:solidFill>
                  <a:srgbClr val="FF0000"/>
                </a:solidFill>
                <a:latin typeface="Calibri"/>
                <a:ea typeface="Calibri"/>
                <a:cs typeface="Calibri"/>
                <a:sym typeface="Calibri"/>
              </a:rPr>
              <a:t>Class participation</a:t>
            </a:r>
            <a:endParaRPr/>
          </a:p>
          <a:p>
            <a:pPr indent="-177800" lvl="0" marL="0" marR="0" rtl="0" algn="l">
              <a:lnSpc>
                <a:spcPct val="100000"/>
              </a:lnSpc>
              <a:spcBef>
                <a:spcPts val="560"/>
              </a:spcBef>
              <a:spcAft>
                <a:spcPts val="0"/>
              </a:spcAft>
              <a:buClr>
                <a:srgbClr val="FF0000"/>
              </a:buClr>
              <a:buSzPts val="2800"/>
              <a:buFont typeface="Arial"/>
              <a:buChar char="•"/>
            </a:pPr>
            <a:r>
              <a:rPr b="1" i="0" lang="en-US" sz="2800" u="none">
                <a:solidFill>
                  <a:srgbClr val="FF0000"/>
                </a:solidFill>
                <a:latin typeface="Calibri"/>
                <a:ea typeface="Calibri"/>
                <a:cs typeface="Calibri"/>
                <a:sym typeface="Calibri"/>
              </a:rPr>
              <a:t>Projects</a:t>
            </a:r>
            <a:endParaRPr/>
          </a:p>
          <a:p>
            <a:pPr indent="-177800" lvl="0" marL="0" marR="0" rtl="0" algn="l">
              <a:lnSpc>
                <a:spcPct val="100000"/>
              </a:lnSpc>
              <a:spcBef>
                <a:spcPts val="560"/>
              </a:spcBef>
              <a:spcAft>
                <a:spcPts val="0"/>
              </a:spcAft>
              <a:buClr>
                <a:srgbClr val="FF0000"/>
              </a:buClr>
              <a:buSzPts val="2800"/>
              <a:buFont typeface="Arial"/>
              <a:buChar char="•"/>
            </a:pPr>
            <a:r>
              <a:rPr b="1" i="0" lang="en-US" sz="2800" u="none">
                <a:solidFill>
                  <a:srgbClr val="FF0000"/>
                </a:solidFill>
                <a:latin typeface="Calibri"/>
                <a:ea typeface="Calibri"/>
                <a:cs typeface="Calibri"/>
                <a:sym typeface="Calibri"/>
              </a:rPr>
              <a:t>Exams</a:t>
            </a:r>
            <a:endParaRPr/>
          </a:p>
          <a:p>
            <a:pPr indent="0" lvl="0" marL="0" marR="0" rtl="0" algn="l">
              <a:lnSpc>
                <a:spcPct val="100000"/>
              </a:lnSpc>
              <a:spcBef>
                <a:spcPts val="560"/>
              </a:spcBef>
              <a:spcAft>
                <a:spcPts val="0"/>
              </a:spcAft>
              <a:buClr>
                <a:schemeClr val="dk1"/>
              </a:buClr>
              <a:buSzPts val="2800"/>
              <a:buFont typeface="Arial"/>
              <a:buNone/>
            </a:pPr>
            <a:r>
              <a:t/>
            </a:r>
            <a:endParaRPr b="1" i="0" sz="2800" u="none">
              <a:solidFill>
                <a:schemeClr val="dk1"/>
              </a:solidFill>
              <a:latin typeface="Calibri"/>
              <a:ea typeface="Calibri"/>
              <a:cs typeface="Calibri"/>
              <a:sym typeface="Calibri"/>
            </a:endParaRPr>
          </a:p>
          <a:p>
            <a:pPr indent="0" lvl="0" marL="0" marR="0" rtl="0" algn="l">
              <a:lnSpc>
                <a:spcPct val="100000"/>
              </a:lnSpc>
              <a:spcBef>
                <a:spcPts val="640"/>
              </a:spcBef>
              <a:spcAft>
                <a:spcPts val="0"/>
              </a:spcAft>
              <a:buClr>
                <a:srgbClr val="0000FF"/>
              </a:buClr>
              <a:buSzPts val="3200"/>
              <a:buFont typeface="Arial"/>
              <a:buNone/>
            </a:pPr>
            <a:r>
              <a:rPr b="1" i="0" lang="en-US" sz="3200" u="none">
                <a:solidFill>
                  <a:srgbClr val="0000FF"/>
                </a:solidFill>
                <a:latin typeface="Calibri"/>
                <a:ea typeface="Calibri"/>
                <a:cs typeface="Calibri"/>
                <a:sym typeface="Calibri"/>
              </a:rPr>
              <a:t>High weight on homework:</a:t>
            </a:r>
            <a:endParaRPr/>
          </a:p>
          <a:p>
            <a:pPr indent="-152400" lvl="0" marL="0" marR="0" rtl="0" algn="l">
              <a:lnSpc>
                <a:spcPct val="100000"/>
              </a:lnSpc>
              <a:spcBef>
                <a:spcPts val="480"/>
              </a:spcBef>
              <a:spcAft>
                <a:spcPts val="0"/>
              </a:spcAft>
              <a:buClr>
                <a:schemeClr val="dk1"/>
              </a:buClr>
              <a:buSzPts val="2400"/>
              <a:buFont typeface="Arial"/>
              <a:buChar char="•"/>
            </a:pPr>
            <a:r>
              <a:rPr b="1" i="0" lang="en-US" sz="2400" u="sng">
                <a:solidFill>
                  <a:schemeClr val="dk1"/>
                </a:solidFill>
                <a:latin typeface="Calibri"/>
                <a:ea typeface="Calibri"/>
                <a:cs typeface="Calibri"/>
                <a:sym typeface="Calibri"/>
              </a:rPr>
              <a:t>Good aspect</a:t>
            </a:r>
            <a:r>
              <a:rPr b="1" i="0" lang="en-US" sz="2400" u="none">
                <a:solidFill>
                  <a:schemeClr val="dk1"/>
                </a:solidFill>
                <a:latin typeface="Calibri"/>
                <a:ea typeface="Calibri"/>
                <a:cs typeface="Calibri"/>
                <a:sym typeface="Calibri"/>
              </a:rPr>
              <a:t>: Rewards student effort</a:t>
            </a:r>
            <a:endParaRPr/>
          </a:p>
          <a:p>
            <a:pPr indent="-152400" lvl="0" marL="0" marR="0" rtl="0" algn="l">
              <a:lnSpc>
                <a:spcPct val="100000"/>
              </a:lnSpc>
              <a:spcBef>
                <a:spcPts val="480"/>
              </a:spcBef>
              <a:spcAft>
                <a:spcPts val="0"/>
              </a:spcAft>
              <a:buClr>
                <a:schemeClr val="dk1"/>
              </a:buClr>
              <a:buSzPts val="2400"/>
              <a:buFont typeface="Arial"/>
              <a:buChar char="•"/>
            </a:pPr>
            <a:r>
              <a:rPr b="1" i="0" lang="en-US" sz="2400" u="sng">
                <a:solidFill>
                  <a:schemeClr val="dk1"/>
                </a:solidFill>
                <a:latin typeface="Calibri"/>
                <a:ea typeface="Calibri"/>
                <a:cs typeface="Calibri"/>
                <a:sym typeface="Calibri"/>
              </a:rPr>
              <a:t>Bad aspect</a:t>
            </a:r>
            <a:r>
              <a:rPr b="1" i="0" lang="en-US" sz="2400" u="none">
                <a:solidFill>
                  <a:schemeClr val="dk1"/>
                </a:solidFill>
                <a:latin typeface="Calibri"/>
                <a:ea typeface="Calibri"/>
                <a:cs typeface="Calibri"/>
                <a:sym typeface="Calibri"/>
              </a:rPr>
              <a:t>: Encourages cheating, including use of ChatGPT</a:t>
            </a:r>
            <a:endParaRPr/>
          </a:p>
          <a:p>
            <a:pPr indent="0" lvl="0" marL="0" marR="0" rtl="0" algn="l">
              <a:lnSpc>
                <a:spcPct val="100000"/>
              </a:lnSpc>
              <a:spcBef>
                <a:spcPts val="560"/>
              </a:spcBef>
              <a:spcAft>
                <a:spcPts val="0"/>
              </a:spcAft>
              <a:buClr>
                <a:srgbClr val="00B050"/>
              </a:buClr>
              <a:buSzPts val="2800"/>
              <a:buFont typeface="Arial"/>
              <a:buNone/>
            </a:pPr>
            <a:r>
              <a:rPr b="1" i="0" lang="en-US" sz="2800" u="none">
                <a:solidFill>
                  <a:srgbClr val="00B050"/>
                </a:solidFill>
                <a:latin typeface="Calibri"/>
                <a:ea typeface="Calibri"/>
                <a:cs typeface="Calibri"/>
                <a:sym typeface="Calibri"/>
              </a:rPr>
              <a:t>Hey, cheating/unauthorized collaboration on homework is nothing new.</a:t>
            </a:r>
            <a:endParaRPr/>
          </a:p>
          <a:p>
            <a:pPr indent="0" lvl="0" marL="0" marR="0" rtl="0" algn="l">
              <a:lnSpc>
                <a:spcPct val="100000"/>
              </a:lnSpc>
              <a:spcBef>
                <a:spcPts val="560"/>
              </a:spcBef>
              <a:spcAft>
                <a:spcPts val="0"/>
              </a:spcAft>
              <a:buClr>
                <a:schemeClr val="dk1"/>
              </a:buClr>
              <a:buSzPts val="2800"/>
              <a:buFont typeface="Arial"/>
              <a:buNone/>
            </a:pPr>
            <a:r>
              <a:t/>
            </a:r>
            <a:endParaRPr b="1" i="0" sz="2800" u="none">
              <a:solidFill>
                <a:schemeClr val="dk1"/>
              </a:solidFill>
              <a:latin typeface="Calibri"/>
              <a:ea typeface="Calibri"/>
              <a:cs typeface="Calibri"/>
              <a:sym typeface="Calibri"/>
            </a:endParaRPr>
          </a:p>
          <a:p>
            <a:pPr indent="0" lvl="0" marL="0" marR="0" rtl="0" algn="l">
              <a:lnSpc>
                <a:spcPct val="100000"/>
              </a:lnSpc>
              <a:spcBef>
                <a:spcPts val="560"/>
              </a:spcBef>
              <a:spcAft>
                <a:spcPts val="0"/>
              </a:spcAft>
              <a:buClr>
                <a:schemeClr val="dk1"/>
              </a:buClr>
              <a:buSzPts val="2800"/>
              <a:buFont typeface="Arial"/>
              <a:buNone/>
            </a:pPr>
            <a:r>
              <a:t/>
            </a:r>
            <a:endParaRPr b="1" i="0" sz="2800" u="none">
              <a:solidFill>
                <a:schemeClr val="dk1"/>
              </a:solidFill>
              <a:latin typeface="Calibri"/>
              <a:ea typeface="Calibri"/>
              <a:cs typeface="Calibri"/>
              <a:sym typeface="Calibri"/>
            </a:endParaRPr>
          </a:p>
          <a:p>
            <a:pPr indent="0" lvl="0" marL="0" marR="0" rtl="0" algn="l">
              <a:lnSpc>
                <a:spcPct val="100000"/>
              </a:lnSpc>
              <a:spcBef>
                <a:spcPts val="560"/>
              </a:spcBef>
              <a:spcAft>
                <a:spcPts val="0"/>
              </a:spcAft>
              <a:buClr>
                <a:schemeClr val="dk1"/>
              </a:buClr>
              <a:buSzPts val="2800"/>
              <a:buFont typeface="Arial"/>
              <a:buNone/>
            </a:pPr>
            <a:r>
              <a:t/>
            </a:r>
            <a:endParaRPr b="1" i="0" sz="2800" u="none">
              <a:solidFill>
                <a:schemeClr val="dk1"/>
              </a:solidFill>
              <a:latin typeface="Calibri"/>
              <a:ea typeface="Calibri"/>
              <a:cs typeface="Calibri"/>
              <a:sym typeface="Calibri"/>
            </a:endParaRPr>
          </a:p>
          <a:p>
            <a:pPr indent="-165100" lvl="0" marL="342900" marR="0" rtl="0" algn="l">
              <a:spcBef>
                <a:spcPts val="560"/>
              </a:spcBef>
              <a:spcAft>
                <a:spcPts val="0"/>
              </a:spcAft>
              <a:buClr>
                <a:schemeClr val="dk1"/>
              </a:buClr>
              <a:buSzPts val="2800"/>
              <a:buFont typeface="Arial"/>
              <a:buNone/>
            </a:pPr>
            <a:r>
              <a:t/>
            </a:r>
            <a:endParaRPr b="1" i="0" sz="2800" u="non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1"/>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B050"/>
              </a:buClr>
              <a:buSzPts val="2800"/>
              <a:buFont typeface="Calibri"/>
              <a:buNone/>
            </a:pPr>
            <a:r>
              <a:rPr b="1" i="0" lang="en-US" sz="2800" u="none">
                <a:solidFill>
                  <a:srgbClr val="00B050"/>
                </a:solidFill>
                <a:latin typeface="Calibri"/>
                <a:ea typeface="Calibri"/>
                <a:cs typeface="Calibri"/>
                <a:sym typeface="Calibri"/>
              </a:rPr>
              <a:t>ChatGPT</a:t>
            </a:r>
            <a:br>
              <a:rPr b="1" i="0" lang="en-US" sz="4800" u="none">
                <a:solidFill>
                  <a:srgbClr val="0000FF"/>
                </a:solidFill>
                <a:latin typeface="Calibri"/>
                <a:ea typeface="Calibri"/>
                <a:cs typeface="Calibri"/>
                <a:sym typeface="Calibri"/>
              </a:rPr>
            </a:br>
            <a:r>
              <a:rPr b="1" i="0" lang="en-US" sz="3600" u="none">
                <a:solidFill>
                  <a:srgbClr val="0000FF"/>
                </a:solidFill>
                <a:latin typeface="Calibri"/>
                <a:ea typeface="Calibri"/>
                <a:cs typeface="Calibri"/>
                <a:sym typeface="Calibri"/>
              </a:rPr>
              <a:t>What Should We Do? – </a:t>
            </a:r>
            <a:r>
              <a:rPr b="1" i="0" lang="en-US" sz="3600" u="none">
                <a:solidFill>
                  <a:srgbClr val="FF0000"/>
                </a:solidFill>
                <a:latin typeface="Calibri"/>
                <a:ea typeface="Calibri"/>
                <a:cs typeface="Calibri"/>
                <a:sym typeface="Calibri"/>
              </a:rPr>
              <a:t>Assigning Grades</a:t>
            </a:r>
            <a:endParaRPr/>
          </a:p>
        </p:txBody>
      </p:sp>
      <p:sp>
        <p:nvSpPr>
          <p:cNvPr id="267" name="Google Shape;267;p41"/>
          <p:cNvSpPr txBox="1"/>
          <p:nvPr>
            <p:ph idx="1" type="body"/>
          </p:nvPr>
        </p:nvSpPr>
        <p:spPr>
          <a:xfrm>
            <a:off x="533400" y="1143000"/>
            <a:ext cx="8229600" cy="533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rPr b="1" i="0" lang="en-US" sz="2800" u="none">
                <a:solidFill>
                  <a:schemeClr val="dk1"/>
                </a:solidFill>
                <a:latin typeface="Calibri"/>
                <a:ea typeface="Calibri"/>
                <a:cs typeface="Calibri"/>
                <a:sym typeface="Calibri"/>
              </a:rPr>
              <a:t>Relative weights of</a:t>
            </a:r>
            <a:endParaRPr/>
          </a:p>
          <a:p>
            <a:pPr indent="-177800" lvl="0" marL="0" marR="0" rtl="0" algn="l">
              <a:lnSpc>
                <a:spcPct val="100000"/>
              </a:lnSpc>
              <a:spcBef>
                <a:spcPts val="560"/>
              </a:spcBef>
              <a:spcAft>
                <a:spcPts val="0"/>
              </a:spcAft>
              <a:buClr>
                <a:srgbClr val="FF0000"/>
              </a:buClr>
              <a:buSzPts val="2800"/>
              <a:buFont typeface="Arial"/>
              <a:buChar char="•"/>
            </a:pPr>
            <a:r>
              <a:rPr b="1" i="0" lang="en-US" sz="2800" u="none">
                <a:solidFill>
                  <a:srgbClr val="FF0000"/>
                </a:solidFill>
                <a:latin typeface="Calibri"/>
                <a:ea typeface="Calibri"/>
                <a:cs typeface="Calibri"/>
                <a:sym typeface="Calibri"/>
              </a:rPr>
              <a:t>Homework (including online quizzes)</a:t>
            </a:r>
            <a:endParaRPr/>
          </a:p>
          <a:p>
            <a:pPr indent="-285750" lvl="1" marL="742950" marR="0" rtl="0" algn="l">
              <a:lnSpc>
                <a:spcPct val="100000"/>
              </a:lnSpc>
              <a:spcBef>
                <a:spcPts val="480"/>
              </a:spcBef>
              <a:spcAft>
                <a:spcPts val="0"/>
              </a:spcAft>
              <a:buClr>
                <a:srgbClr val="0000FF"/>
              </a:buClr>
              <a:buSzPts val="2400"/>
              <a:buFont typeface="Arial"/>
              <a:buChar char="–"/>
            </a:pPr>
            <a:r>
              <a:rPr b="1" i="0" lang="en-US" sz="2400" u="none" cap="none" strike="noStrike">
                <a:solidFill>
                  <a:srgbClr val="0000FF"/>
                </a:solidFill>
                <a:latin typeface="Calibri"/>
                <a:ea typeface="Calibri"/>
                <a:cs typeface="Calibri"/>
                <a:sym typeface="Calibri"/>
              </a:rPr>
              <a:t>Be careful about putting too much weight </a:t>
            </a:r>
            <a:r>
              <a:rPr b="1" i="0" lang="en-US" sz="2400" u="none" cap="none" strike="noStrike">
                <a:solidFill>
                  <a:srgbClr val="0000FF"/>
                </a:solidFill>
                <a:latin typeface="Cambria"/>
                <a:ea typeface="Cambria"/>
                <a:cs typeface="Cambria"/>
                <a:sym typeface="Cambria"/>
              </a:rPr>
              <a:t>→ </a:t>
            </a:r>
            <a:r>
              <a:rPr b="1" i="0" lang="en-US" sz="2400" u="none" cap="none" strike="noStrike">
                <a:solidFill>
                  <a:srgbClr val="0000FF"/>
                </a:solidFill>
                <a:latin typeface="Calibri"/>
                <a:ea typeface="Calibri"/>
                <a:cs typeface="Calibri"/>
                <a:sym typeface="Calibri"/>
              </a:rPr>
              <a:t>temptation</a:t>
            </a:r>
            <a:endParaRPr b="1" i="0" sz="2400" u="none" cap="none" strike="noStrike">
              <a:solidFill>
                <a:srgbClr val="0000FF"/>
              </a:solidFill>
              <a:latin typeface="Calibri"/>
              <a:ea typeface="Calibri"/>
              <a:cs typeface="Calibri"/>
              <a:sym typeface="Calibri"/>
            </a:endParaRPr>
          </a:p>
          <a:p>
            <a:pPr indent="-177800" lvl="0" marL="0" marR="0" rtl="0" algn="l">
              <a:lnSpc>
                <a:spcPct val="100000"/>
              </a:lnSpc>
              <a:spcBef>
                <a:spcPts val="560"/>
              </a:spcBef>
              <a:spcAft>
                <a:spcPts val="0"/>
              </a:spcAft>
              <a:buClr>
                <a:srgbClr val="FF0000"/>
              </a:buClr>
              <a:buSzPts val="2800"/>
              <a:buFont typeface="Arial"/>
              <a:buChar char="•"/>
            </a:pPr>
            <a:r>
              <a:rPr b="1" i="0" lang="en-US" sz="2800" u="none">
                <a:solidFill>
                  <a:srgbClr val="FF0000"/>
                </a:solidFill>
                <a:latin typeface="Calibri"/>
                <a:ea typeface="Calibri"/>
                <a:cs typeface="Calibri"/>
                <a:sym typeface="Calibri"/>
              </a:rPr>
              <a:t>Class participation</a:t>
            </a:r>
            <a:endParaRPr/>
          </a:p>
          <a:p>
            <a:pPr indent="-285750" lvl="1" marL="742950" marR="0" rtl="0" algn="l">
              <a:lnSpc>
                <a:spcPct val="100000"/>
              </a:lnSpc>
              <a:spcBef>
                <a:spcPts val="480"/>
              </a:spcBef>
              <a:spcAft>
                <a:spcPts val="0"/>
              </a:spcAft>
              <a:buClr>
                <a:srgbClr val="0000FF"/>
              </a:buClr>
              <a:buSzPts val="2400"/>
              <a:buFont typeface="Arial"/>
              <a:buChar char="–"/>
            </a:pPr>
            <a:r>
              <a:rPr b="1" i="0" lang="en-US" sz="2400" u="none" cap="none" strike="noStrike">
                <a:solidFill>
                  <a:srgbClr val="0000FF"/>
                </a:solidFill>
                <a:latin typeface="Calibri"/>
                <a:ea typeface="Calibri"/>
                <a:cs typeface="Calibri"/>
                <a:sym typeface="Calibri"/>
              </a:rPr>
              <a:t>Systematic evaluation; engaging classroom activities (that was our Webinar in April)</a:t>
            </a:r>
            <a:endParaRPr/>
          </a:p>
          <a:p>
            <a:pPr indent="-177800" lvl="0" marL="0" marR="0" rtl="0" algn="l">
              <a:lnSpc>
                <a:spcPct val="100000"/>
              </a:lnSpc>
              <a:spcBef>
                <a:spcPts val="560"/>
              </a:spcBef>
              <a:spcAft>
                <a:spcPts val="0"/>
              </a:spcAft>
              <a:buClr>
                <a:srgbClr val="FF0000"/>
              </a:buClr>
              <a:buSzPts val="2800"/>
              <a:buFont typeface="Arial"/>
              <a:buChar char="•"/>
            </a:pPr>
            <a:r>
              <a:rPr b="1" i="0" lang="en-US" sz="2800" u="none">
                <a:solidFill>
                  <a:srgbClr val="FF0000"/>
                </a:solidFill>
                <a:latin typeface="Calibri"/>
                <a:ea typeface="Calibri"/>
                <a:cs typeface="Calibri"/>
                <a:sym typeface="Calibri"/>
              </a:rPr>
              <a:t>Projects</a:t>
            </a:r>
            <a:endParaRPr/>
          </a:p>
          <a:p>
            <a:pPr indent="-285750" lvl="1" marL="742950" marR="0" rtl="0" algn="l">
              <a:lnSpc>
                <a:spcPct val="100000"/>
              </a:lnSpc>
              <a:spcBef>
                <a:spcPts val="480"/>
              </a:spcBef>
              <a:spcAft>
                <a:spcPts val="0"/>
              </a:spcAft>
              <a:buClr>
                <a:srgbClr val="0000FF"/>
              </a:buClr>
              <a:buSzPts val="2400"/>
              <a:buFont typeface="Arial"/>
              <a:buChar char="–"/>
            </a:pPr>
            <a:r>
              <a:rPr b="1" i="0" lang="en-US" sz="2400" u="none" cap="none" strike="noStrike">
                <a:solidFill>
                  <a:srgbClr val="0000FF"/>
                </a:solidFill>
                <a:latin typeface="Calibri"/>
                <a:ea typeface="Calibri"/>
                <a:cs typeface="Calibri"/>
                <a:sym typeface="Calibri"/>
              </a:rPr>
              <a:t>That was our Webinar in June; example later today</a:t>
            </a:r>
            <a:endParaRPr/>
          </a:p>
          <a:p>
            <a:pPr indent="-177800" lvl="0" marL="0" marR="0" rtl="0" algn="l">
              <a:lnSpc>
                <a:spcPct val="100000"/>
              </a:lnSpc>
              <a:spcBef>
                <a:spcPts val="560"/>
              </a:spcBef>
              <a:spcAft>
                <a:spcPts val="0"/>
              </a:spcAft>
              <a:buClr>
                <a:srgbClr val="FF0000"/>
              </a:buClr>
              <a:buSzPts val="2800"/>
              <a:buFont typeface="Arial"/>
              <a:buChar char="•"/>
            </a:pPr>
            <a:r>
              <a:rPr b="1" i="0" lang="en-US" sz="2800" u="none">
                <a:solidFill>
                  <a:srgbClr val="FF0000"/>
                </a:solidFill>
                <a:latin typeface="Calibri"/>
                <a:ea typeface="Calibri"/>
                <a:cs typeface="Calibri"/>
                <a:sym typeface="Calibri"/>
              </a:rPr>
              <a:t>Exams</a:t>
            </a:r>
            <a:endParaRPr/>
          </a:p>
          <a:p>
            <a:pPr indent="-285750" lvl="1" marL="742950" marR="0" rtl="0" algn="l">
              <a:lnSpc>
                <a:spcPct val="100000"/>
              </a:lnSpc>
              <a:spcBef>
                <a:spcPts val="480"/>
              </a:spcBef>
              <a:spcAft>
                <a:spcPts val="0"/>
              </a:spcAft>
              <a:buClr>
                <a:srgbClr val="0000FF"/>
              </a:buClr>
              <a:buSzPts val="2400"/>
              <a:buFont typeface="Arial"/>
              <a:buChar char="–"/>
            </a:pPr>
            <a:r>
              <a:rPr b="1" i="0" lang="en-US" sz="2400" u="none" cap="none" strike="noStrike">
                <a:solidFill>
                  <a:srgbClr val="0000FF"/>
                </a:solidFill>
                <a:latin typeface="Calibri"/>
                <a:ea typeface="Calibri"/>
                <a:cs typeface="Calibri"/>
                <a:sym typeface="Calibri"/>
              </a:rPr>
              <a:t>Practice exams … high-value learning tool</a:t>
            </a:r>
            <a:endParaRPr/>
          </a:p>
          <a:p>
            <a:pPr indent="-285750" lvl="1" marL="742950" marR="0" rtl="0" algn="l">
              <a:lnSpc>
                <a:spcPct val="100000"/>
              </a:lnSpc>
              <a:spcBef>
                <a:spcPts val="480"/>
              </a:spcBef>
              <a:spcAft>
                <a:spcPts val="0"/>
              </a:spcAft>
              <a:buClr>
                <a:srgbClr val="0000FF"/>
              </a:buClr>
              <a:buSzPts val="2400"/>
              <a:buFont typeface="Arial"/>
              <a:buChar char="–"/>
            </a:pPr>
            <a:r>
              <a:rPr b="1" i="0" lang="en-US" sz="2400" u="none" cap="none" strike="noStrike">
                <a:solidFill>
                  <a:srgbClr val="0000FF"/>
                </a:solidFill>
                <a:latin typeface="Calibri"/>
                <a:ea typeface="Calibri"/>
                <a:cs typeface="Calibri"/>
                <a:sym typeface="Calibri"/>
              </a:rPr>
              <a:t>High-quality exam questions… error free, appropriate</a:t>
            </a:r>
            <a:endParaRPr/>
          </a:p>
          <a:p>
            <a:pPr indent="-285750" lvl="1" marL="742950" marR="0" rtl="0" algn="l">
              <a:lnSpc>
                <a:spcPct val="100000"/>
              </a:lnSpc>
              <a:spcBef>
                <a:spcPts val="480"/>
              </a:spcBef>
              <a:spcAft>
                <a:spcPts val="0"/>
              </a:spcAft>
              <a:buClr>
                <a:srgbClr val="0000FF"/>
              </a:buClr>
              <a:buSzPts val="2400"/>
              <a:buFont typeface="Arial"/>
              <a:buChar char="–"/>
            </a:pPr>
            <a:r>
              <a:rPr b="1" i="0" lang="en-US" sz="2400" u="none" cap="none" strike="noStrike">
                <a:solidFill>
                  <a:srgbClr val="0000FF"/>
                </a:solidFill>
                <a:latin typeface="Calibri"/>
                <a:ea typeface="Calibri"/>
                <a:cs typeface="Calibri"/>
                <a:sym typeface="Calibri"/>
              </a:rPr>
              <a:t>Exam security!! What about online exams?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5"/>
          <p:cNvSpPr txBox="1"/>
          <p:nvPr>
            <p:ph type="title"/>
          </p:nvPr>
        </p:nvSpPr>
        <p:spPr>
          <a:xfrm>
            <a:off x="457200" y="274637"/>
            <a:ext cx="8229600" cy="7921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B050"/>
              </a:buClr>
              <a:buSzPts val="3600"/>
              <a:buFont typeface="Calibri"/>
              <a:buNone/>
            </a:pPr>
            <a:r>
              <a:rPr b="1" i="0" lang="en-US" sz="3600" u="none">
                <a:solidFill>
                  <a:srgbClr val="00B050"/>
                </a:solidFill>
                <a:latin typeface="Calibri"/>
                <a:ea typeface="Calibri"/>
                <a:cs typeface="Calibri"/>
                <a:sym typeface="Calibri"/>
              </a:rPr>
              <a:t>ChatGPT</a:t>
            </a:r>
            <a:r>
              <a:rPr b="1" i="0" lang="en-US" sz="3600" u="none">
                <a:solidFill>
                  <a:srgbClr val="0000FF"/>
                </a:solidFill>
                <a:latin typeface="Calibri"/>
                <a:ea typeface="Calibri"/>
                <a:cs typeface="Calibri"/>
                <a:sym typeface="Calibri"/>
              </a:rPr>
              <a:t>: </a:t>
            </a:r>
            <a:r>
              <a:rPr b="1" i="0" lang="en-US" sz="3600" u="none">
                <a:solidFill>
                  <a:srgbClr val="FF0000"/>
                </a:solidFill>
                <a:latin typeface="Calibri"/>
                <a:ea typeface="Calibri"/>
                <a:cs typeface="Calibri"/>
                <a:sym typeface="Calibri"/>
              </a:rPr>
              <a:t>Key Points</a:t>
            </a:r>
            <a:endParaRPr/>
          </a:p>
        </p:txBody>
      </p:sp>
      <p:sp>
        <p:nvSpPr>
          <p:cNvPr id="100" name="Google Shape;100;p15"/>
          <p:cNvSpPr txBox="1"/>
          <p:nvPr>
            <p:ph idx="1" type="body"/>
          </p:nvPr>
        </p:nvSpPr>
        <p:spPr>
          <a:xfrm>
            <a:off x="457200" y="1165225"/>
            <a:ext cx="8229600" cy="45259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FF"/>
              </a:buClr>
              <a:buSzPts val="2800"/>
              <a:buFont typeface="Arial"/>
              <a:buNone/>
            </a:pPr>
            <a:r>
              <a:rPr b="1" i="0" lang="en-US" sz="2800" u="none" cap="none" strike="noStrike">
                <a:solidFill>
                  <a:srgbClr val="0000FF"/>
                </a:solidFill>
                <a:latin typeface="Calibri"/>
                <a:ea typeface="Calibri"/>
                <a:cs typeface="Calibri"/>
                <a:sym typeface="Calibri"/>
              </a:rPr>
              <a:t>What Should We Do? – </a:t>
            </a:r>
            <a:r>
              <a:rPr b="1" i="0" lang="en-US" sz="2800" u="none" cap="none" strike="noStrike">
                <a:solidFill>
                  <a:srgbClr val="FF0000"/>
                </a:solidFill>
                <a:latin typeface="Calibri"/>
                <a:ea typeface="Calibri"/>
                <a:cs typeface="Calibri"/>
                <a:sym typeface="Calibri"/>
              </a:rPr>
              <a:t>Careful Questions</a:t>
            </a:r>
            <a:endParaRPr/>
          </a:p>
          <a:p>
            <a:pPr indent="-127000" lvl="0" marL="0" marR="0" rtl="0" algn="l">
              <a:lnSpc>
                <a:spcPct val="100000"/>
              </a:lnSpc>
              <a:spcBef>
                <a:spcPts val="400"/>
              </a:spcBef>
              <a:spcAft>
                <a:spcPts val="0"/>
              </a:spcAft>
              <a:buClr>
                <a:schemeClr val="dk1"/>
              </a:buClr>
              <a:buSzPts val="2000"/>
              <a:buFont typeface="Arial"/>
              <a:buChar char="•"/>
            </a:pPr>
            <a:r>
              <a:rPr b="1" i="0" lang="en-US" sz="2000" u="none" cap="none" strike="noStrike">
                <a:solidFill>
                  <a:schemeClr val="dk1"/>
                </a:solidFill>
                <a:latin typeface="Calibri"/>
                <a:ea typeface="Calibri"/>
                <a:cs typeface="Calibri"/>
                <a:sym typeface="Calibri"/>
              </a:rPr>
              <a:t>Dates, calculations, image files</a:t>
            </a:r>
            <a:endParaRPr/>
          </a:p>
          <a:p>
            <a:pPr indent="0" lvl="0" marL="0" marR="0" rtl="0" algn="l">
              <a:lnSpc>
                <a:spcPct val="100000"/>
              </a:lnSpc>
              <a:spcBef>
                <a:spcPts val="560"/>
              </a:spcBef>
              <a:spcAft>
                <a:spcPts val="0"/>
              </a:spcAft>
              <a:buClr>
                <a:srgbClr val="0000FF"/>
              </a:buClr>
              <a:buSzPts val="2800"/>
              <a:buFont typeface="Arial"/>
              <a:buNone/>
            </a:pPr>
            <a:r>
              <a:rPr b="1" i="0" lang="en-US" sz="2800" u="none" cap="none" strike="noStrike">
                <a:solidFill>
                  <a:srgbClr val="0000FF"/>
                </a:solidFill>
                <a:latin typeface="Calibri"/>
                <a:ea typeface="Calibri"/>
                <a:cs typeface="Calibri"/>
                <a:sym typeface="Calibri"/>
              </a:rPr>
              <a:t>What Should We Do? – </a:t>
            </a:r>
            <a:r>
              <a:rPr b="1" i="0" lang="en-US" sz="2800" u="none" cap="none" strike="noStrike">
                <a:solidFill>
                  <a:srgbClr val="FF0000"/>
                </a:solidFill>
                <a:latin typeface="Calibri"/>
                <a:ea typeface="Calibri"/>
                <a:cs typeface="Calibri"/>
                <a:sym typeface="Calibri"/>
              </a:rPr>
              <a:t>Assigning Grades</a:t>
            </a:r>
            <a:endParaRPr/>
          </a:p>
          <a:p>
            <a:pPr indent="-127000" lvl="0" marL="0" marR="0" rtl="0" algn="l">
              <a:lnSpc>
                <a:spcPct val="100000"/>
              </a:lnSpc>
              <a:spcBef>
                <a:spcPts val="400"/>
              </a:spcBef>
              <a:spcAft>
                <a:spcPts val="0"/>
              </a:spcAft>
              <a:buClr>
                <a:schemeClr val="dk1"/>
              </a:buClr>
              <a:buSzPts val="2000"/>
              <a:buFont typeface="Arial"/>
              <a:buChar char="•"/>
            </a:pPr>
            <a:r>
              <a:rPr b="1" i="0" lang="en-US" sz="2000" u="none" cap="none" strike="noStrike">
                <a:solidFill>
                  <a:schemeClr val="dk1"/>
                </a:solidFill>
                <a:latin typeface="Calibri"/>
                <a:ea typeface="Calibri"/>
                <a:cs typeface="Calibri"/>
                <a:sym typeface="Calibri"/>
              </a:rPr>
              <a:t>Relative weights of homework, class participation, projects, and exams</a:t>
            </a:r>
            <a:endParaRPr b="1" i="0" sz="2000" u="none" cap="none" strike="noStrike">
              <a:solidFill>
                <a:schemeClr val="dk1"/>
              </a:solidFill>
              <a:latin typeface="Calibri"/>
              <a:ea typeface="Calibri"/>
              <a:cs typeface="Calibri"/>
              <a:sym typeface="Calibri"/>
            </a:endParaRPr>
          </a:p>
          <a:p>
            <a:pPr indent="0" lvl="0" marL="0" marR="0" rtl="0" algn="l">
              <a:lnSpc>
                <a:spcPct val="100000"/>
              </a:lnSpc>
              <a:spcBef>
                <a:spcPts val="560"/>
              </a:spcBef>
              <a:spcAft>
                <a:spcPts val="0"/>
              </a:spcAft>
              <a:buClr>
                <a:srgbClr val="0000FF"/>
              </a:buClr>
              <a:buSzPts val="2800"/>
              <a:buFont typeface="Arial"/>
              <a:buNone/>
            </a:pPr>
            <a:r>
              <a:rPr b="1" i="0" lang="en-US" sz="2800" u="none" cap="none" strike="noStrike">
                <a:solidFill>
                  <a:srgbClr val="0000FF"/>
                </a:solidFill>
                <a:latin typeface="Calibri"/>
                <a:ea typeface="Calibri"/>
                <a:cs typeface="Calibri"/>
                <a:sym typeface="Calibri"/>
              </a:rPr>
              <a:t>What Should We Do? – </a:t>
            </a:r>
            <a:r>
              <a:rPr b="1" i="0" lang="en-US" sz="2800" u="none" cap="none" strike="noStrike">
                <a:solidFill>
                  <a:srgbClr val="FF0000"/>
                </a:solidFill>
                <a:latin typeface="Calibri"/>
                <a:ea typeface="Calibri"/>
                <a:cs typeface="Calibri"/>
                <a:sym typeface="Calibri"/>
              </a:rPr>
              <a:t>ChatGPT as a Tutor?</a:t>
            </a:r>
            <a:endParaRPr/>
          </a:p>
          <a:p>
            <a:pPr indent="-127000" lvl="0" marL="0" marR="0" rtl="0" algn="l">
              <a:lnSpc>
                <a:spcPct val="100000"/>
              </a:lnSpc>
              <a:spcBef>
                <a:spcPts val="400"/>
              </a:spcBef>
              <a:spcAft>
                <a:spcPts val="0"/>
              </a:spcAft>
              <a:buClr>
                <a:schemeClr val="dk1"/>
              </a:buClr>
              <a:buSzPts val="2000"/>
              <a:buFont typeface="Arial"/>
              <a:buChar char="•"/>
            </a:pPr>
            <a:r>
              <a:rPr b="1" i="0" lang="en-US" sz="2000" u="none" cap="none" strike="noStrike">
                <a:solidFill>
                  <a:schemeClr val="dk1"/>
                </a:solidFill>
                <a:latin typeface="Calibri"/>
                <a:ea typeface="Calibri"/>
                <a:cs typeface="Calibri"/>
                <a:sym typeface="Calibri"/>
              </a:rPr>
              <a:t>Example: Give a problem and solution. Ask students to submit question to ChatGPT. Analyze the answer and explanation returned by ChatGPT. Is the answer correct? If not, describe EXACTLY where ChatGPT went wrong.</a:t>
            </a:r>
            <a:endParaRPr/>
          </a:p>
          <a:p>
            <a:pPr indent="0" lvl="0" marL="0" marR="0" rtl="0" algn="l">
              <a:lnSpc>
                <a:spcPct val="100000"/>
              </a:lnSpc>
              <a:spcBef>
                <a:spcPts val="560"/>
              </a:spcBef>
              <a:spcAft>
                <a:spcPts val="0"/>
              </a:spcAft>
              <a:buClr>
                <a:srgbClr val="0000FF"/>
              </a:buClr>
              <a:buSzPts val="2800"/>
              <a:buFont typeface="Arial"/>
              <a:buNone/>
            </a:pPr>
            <a:r>
              <a:rPr b="1" i="0" lang="en-US" sz="2800" u="none" cap="none" strike="noStrike">
                <a:solidFill>
                  <a:srgbClr val="0000FF"/>
                </a:solidFill>
                <a:latin typeface="Calibri"/>
                <a:ea typeface="Calibri"/>
                <a:cs typeface="Calibri"/>
                <a:sym typeface="Calibri"/>
              </a:rPr>
              <a:t>What Should We Do? – </a:t>
            </a:r>
            <a:r>
              <a:rPr b="1" i="0" lang="en-US" sz="2800" u="none" cap="none" strike="noStrike">
                <a:solidFill>
                  <a:srgbClr val="FF0000"/>
                </a:solidFill>
                <a:latin typeface="Calibri"/>
                <a:ea typeface="Calibri"/>
                <a:cs typeface="Calibri"/>
                <a:sym typeface="Calibri"/>
              </a:rPr>
              <a:t>Enrich the Classroom</a:t>
            </a:r>
            <a:endParaRPr/>
          </a:p>
          <a:p>
            <a:pPr indent="-127000" lvl="0" marL="0" marR="0" rtl="0" algn="l">
              <a:lnSpc>
                <a:spcPct val="100000"/>
              </a:lnSpc>
              <a:spcBef>
                <a:spcPts val="400"/>
              </a:spcBef>
              <a:spcAft>
                <a:spcPts val="0"/>
              </a:spcAft>
              <a:buClr>
                <a:schemeClr val="dk1"/>
              </a:buClr>
              <a:buSzPts val="2000"/>
              <a:buFont typeface="Arial"/>
              <a:buChar char="•"/>
            </a:pPr>
            <a:r>
              <a:rPr b="1" i="0" lang="en-US" sz="2000" u="none" cap="none" strike="noStrike">
                <a:solidFill>
                  <a:schemeClr val="dk1"/>
                </a:solidFill>
                <a:latin typeface="Calibri"/>
                <a:ea typeface="Calibri"/>
                <a:cs typeface="Calibri"/>
                <a:sym typeface="Calibri"/>
              </a:rPr>
              <a:t>Benefits of well-designed, in-class, small-group activities</a:t>
            </a:r>
            <a:endParaRPr/>
          </a:p>
          <a:p>
            <a:pPr indent="0" lvl="0" marL="0" marR="0" rtl="0" algn="l">
              <a:lnSpc>
                <a:spcPct val="100000"/>
              </a:lnSpc>
              <a:spcBef>
                <a:spcPts val="560"/>
              </a:spcBef>
              <a:spcAft>
                <a:spcPts val="0"/>
              </a:spcAft>
              <a:buClr>
                <a:srgbClr val="0000FF"/>
              </a:buClr>
              <a:buSzPts val="2800"/>
              <a:buFont typeface="Arial"/>
              <a:buNone/>
            </a:pPr>
            <a:r>
              <a:rPr b="1" i="0" lang="en-US" sz="2800" u="none" cap="none" strike="noStrike">
                <a:solidFill>
                  <a:srgbClr val="0000FF"/>
                </a:solidFill>
                <a:latin typeface="Calibri"/>
                <a:ea typeface="Calibri"/>
                <a:cs typeface="Calibri"/>
                <a:sym typeface="Calibri"/>
              </a:rPr>
              <a:t>What Should We Do? – </a:t>
            </a:r>
            <a:r>
              <a:rPr b="1" i="0" lang="en-US" sz="2800" u="none" cap="none" strike="noStrike">
                <a:solidFill>
                  <a:srgbClr val="FF0000"/>
                </a:solidFill>
                <a:latin typeface="Calibri"/>
                <a:ea typeface="Calibri"/>
                <a:cs typeface="Calibri"/>
                <a:sym typeface="Calibri"/>
              </a:rPr>
              <a:t>Enrich the Assignments!</a:t>
            </a:r>
            <a:endParaRPr/>
          </a:p>
          <a:p>
            <a:pPr indent="-127000" lvl="0" marL="0" marR="0" rtl="0" algn="l">
              <a:lnSpc>
                <a:spcPct val="100000"/>
              </a:lnSpc>
              <a:spcBef>
                <a:spcPts val="400"/>
              </a:spcBef>
              <a:spcAft>
                <a:spcPts val="0"/>
              </a:spcAft>
              <a:buClr>
                <a:schemeClr val="dk1"/>
              </a:buClr>
              <a:buSzPts val="2000"/>
              <a:buFont typeface="Arial"/>
              <a:buChar char="•"/>
            </a:pPr>
            <a:r>
              <a:rPr b="1" i="0" lang="en-US" sz="2000" u="none" cap="none" strike="noStrike">
                <a:solidFill>
                  <a:schemeClr val="dk1"/>
                </a:solidFill>
                <a:latin typeface="Calibri"/>
                <a:ea typeface="Calibri"/>
                <a:cs typeface="Calibri"/>
                <a:sym typeface="Calibri"/>
              </a:rPr>
              <a:t>Benefits of well-designed, out-of-class, PROJECTS</a:t>
            </a:r>
            <a:endParaRPr/>
          </a:p>
        </p:txBody>
      </p:sp>
      <p:pic>
        <p:nvPicPr>
          <p:cNvPr descr="Stukent - First-in-the-world Simternships™ and Courseware ..." id="101" name="Google Shape;101;p15"/>
          <p:cNvPicPr preferRelativeResize="0"/>
          <p:nvPr/>
        </p:nvPicPr>
        <p:blipFill rotWithShape="1">
          <a:blip r:embed="rId3">
            <a:alphaModFix/>
          </a:blip>
          <a:srcRect b="0" l="0" r="0" t="0"/>
          <a:stretch/>
        </p:blipFill>
        <p:spPr>
          <a:xfrm>
            <a:off x="7391400" y="6172200"/>
            <a:ext cx="1676400" cy="5588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2"/>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B050"/>
              </a:buClr>
              <a:buSzPts val="2800"/>
              <a:buFont typeface="Calibri"/>
              <a:buNone/>
            </a:pPr>
            <a:r>
              <a:rPr b="1" i="0" lang="en-US" sz="2800" u="none">
                <a:solidFill>
                  <a:srgbClr val="00B050"/>
                </a:solidFill>
                <a:latin typeface="Calibri"/>
                <a:ea typeface="Calibri"/>
                <a:cs typeface="Calibri"/>
                <a:sym typeface="Calibri"/>
              </a:rPr>
              <a:t>ChatGPT</a:t>
            </a:r>
            <a:br>
              <a:rPr b="1" i="0" lang="en-US" sz="4800" u="none">
                <a:solidFill>
                  <a:srgbClr val="0000FF"/>
                </a:solidFill>
                <a:latin typeface="Calibri"/>
                <a:ea typeface="Calibri"/>
                <a:cs typeface="Calibri"/>
                <a:sym typeface="Calibri"/>
              </a:rPr>
            </a:br>
            <a:r>
              <a:rPr b="1" i="0" lang="en-US" sz="3200" u="none">
                <a:solidFill>
                  <a:srgbClr val="0000FF"/>
                </a:solidFill>
                <a:latin typeface="Calibri"/>
                <a:ea typeface="Calibri"/>
                <a:cs typeface="Calibri"/>
                <a:sym typeface="Calibri"/>
              </a:rPr>
              <a:t>What Should We Do? – </a:t>
            </a:r>
            <a:r>
              <a:rPr b="1" i="0" lang="en-US" sz="3200" u="none">
                <a:solidFill>
                  <a:srgbClr val="FF0000"/>
                </a:solidFill>
                <a:latin typeface="Calibri"/>
                <a:ea typeface="Calibri"/>
                <a:cs typeface="Calibri"/>
                <a:sym typeface="Calibri"/>
              </a:rPr>
              <a:t>ChatGPT as a Tutor?</a:t>
            </a:r>
            <a:endParaRPr/>
          </a:p>
        </p:txBody>
      </p:sp>
      <p:sp>
        <p:nvSpPr>
          <p:cNvPr id="273" name="Google Shape;273;p42"/>
          <p:cNvSpPr txBox="1"/>
          <p:nvPr>
            <p:ph idx="1" type="body"/>
          </p:nvPr>
        </p:nvSpPr>
        <p:spPr>
          <a:xfrm>
            <a:off x="533400" y="1143000"/>
            <a:ext cx="8229600" cy="533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2800"/>
              <a:buFont typeface="Arial"/>
              <a:buNone/>
            </a:pPr>
            <a:r>
              <a:rPr b="1" i="0" lang="en-US" sz="2800" u="none">
                <a:solidFill>
                  <a:srgbClr val="FF0000"/>
                </a:solidFill>
                <a:latin typeface="Calibri"/>
                <a:ea typeface="Calibri"/>
                <a:cs typeface="Calibri"/>
                <a:sym typeface="Calibri"/>
              </a:rPr>
              <a:t>From Sal Khan, founder and CEO of Khan Academy</a:t>
            </a:r>
            <a:endParaRPr/>
          </a:p>
          <a:p>
            <a:pPr indent="0" lvl="0" marL="0" marR="0" rtl="0" algn="l">
              <a:lnSpc>
                <a:spcPct val="100000"/>
              </a:lnSpc>
              <a:spcBef>
                <a:spcPts val="560"/>
              </a:spcBef>
              <a:spcAft>
                <a:spcPts val="0"/>
              </a:spcAft>
              <a:buClr>
                <a:schemeClr val="dk1"/>
              </a:buClr>
              <a:buSzPts val="2800"/>
              <a:buFont typeface="Arial"/>
              <a:buNone/>
            </a:pPr>
            <a:r>
              <a:rPr b="1" i="0" lang="en-US" sz="2800" u="none">
                <a:solidFill>
                  <a:schemeClr val="dk1"/>
                </a:solidFill>
                <a:latin typeface="Calibri"/>
                <a:ea typeface="Calibri"/>
                <a:cs typeface="Calibri"/>
                <a:sym typeface="Calibri"/>
              </a:rPr>
              <a:t>“When GPT-4 is carefully adapted to a learning environment like Khan Academy, it has enormous potential. It can guide students as they progress through courses and ask them questions like a </a:t>
            </a:r>
            <a:r>
              <a:rPr b="1" i="0" lang="en-US" sz="2800" u="sng">
                <a:solidFill>
                  <a:srgbClr val="00B050"/>
                </a:solidFill>
                <a:latin typeface="Calibri"/>
                <a:ea typeface="Calibri"/>
                <a:cs typeface="Calibri"/>
                <a:sym typeface="Calibri"/>
              </a:rPr>
              <a:t>tutor</a:t>
            </a:r>
            <a:r>
              <a:rPr b="1" i="0" lang="en-US" sz="2800" u="none">
                <a:solidFill>
                  <a:schemeClr val="dk1"/>
                </a:solidFill>
                <a:latin typeface="Calibri"/>
                <a:ea typeface="Calibri"/>
                <a:cs typeface="Calibri"/>
                <a:sym typeface="Calibri"/>
              </a:rPr>
              <a:t> would.” </a:t>
            </a:r>
            <a:endParaRPr/>
          </a:p>
          <a:p>
            <a:pPr indent="0" lvl="0" marL="0" marR="0" rtl="0" algn="l">
              <a:lnSpc>
                <a:spcPct val="100000"/>
              </a:lnSpc>
              <a:spcBef>
                <a:spcPts val="560"/>
              </a:spcBef>
              <a:spcAft>
                <a:spcPts val="0"/>
              </a:spcAft>
              <a:buClr>
                <a:schemeClr val="dk1"/>
              </a:buClr>
              <a:buSzPts val="2800"/>
              <a:buFont typeface="Arial"/>
              <a:buNone/>
            </a:pPr>
            <a:r>
              <a:t/>
            </a:r>
            <a:endParaRPr b="1" i="0" sz="2800" u="none">
              <a:solidFill>
                <a:schemeClr val="dk1"/>
              </a:solidFill>
              <a:latin typeface="Calibri"/>
              <a:ea typeface="Calibri"/>
              <a:cs typeface="Calibri"/>
              <a:sym typeface="Calibri"/>
            </a:endParaRPr>
          </a:p>
          <a:p>
            <a:pPr indent="0" lvl="0" marL="0" marR="0" rtl="0" algn="l">
              <a:lnSpc>
                <a:spcPct val="100000"/>
              </a:lnSpc>
              <a:spcBef>
                <a:spcPts val="560"/>
              </a:spcBef>
              <a:spcAft>
                <a:spcPts val="0"/>
              </a:spcAft>
              <a:buClr>
                <a:srgbClr val="0000FF"/>
              </a:buClr>
              <a:buSzPts val="2800"/>
              <a:buFont typeface="Arial"/>
              <a:buNone/>
            </a:pPr>
            <a:r>
              <a:rPr b="1" i="0" lang="en-US" sz="2800" u="none">
                <a:solidFill>
                  <a:srgbClr val="0000FF"/>
                </a:solidFill>
                <a:latin typeface="Calibri"/>
                <a:ea typeface="Calibri"/>
                <a:cs typeface="Calibri"/>
                <a:sym typeface="Calibri"/>
              </a:rPr>
              <a:t>Let’s look at one example of using ChatGPT to HELP students learn accounting.</a:t>
            </a:r>
            <a:endParaRPr/>
          </a:p>
          <a:p>
            <a:pPr indent="0" lvl="0" marL="0" marR="0" rtl="0" algn="l">
              <a:lnSpc>
                <a:spcPct val="100000"/>
              </a:lnSpc>
              <a:spcBef>
                <a:spcPts val="560"/>
              </a:spcBef>
              <a:spcAft>
                <a:spcPts val="0"/>
              </a:spcAft>
              <a:buClr>
                <a:schemeClr val="dk1"/>
              </a:buClr>
              <a:buSzPts val="2800"/>
              <a:buFont typeface="Arial"/>
              <a:buNone/>
            </a:pPr>
            <a:r>
              <a:t/>
            </a:r>
            <a:endParaRPr b="1" i="0" sz="2800" u="none">
              <a:solidFill>
                <a:schemeClr val="dk1"/>
              </a:solidFill>
              <a:latin typeface="Calibri"/>
              <a:ea typeface="Calibri"/>
              <a:cs typeface="Calibri"/>
              <a:sym typeface="Calibri"/>
            </a:endParaRPr>
          </a:p>
          <a:p>
            <a:pPr indent="0" lvl="0" marL="0" marR="0" rtl="0" algn="l">
              <a:lnSpc>
                <a:spcPct val="100000"/>
              </a:lnSpc>
              <a:spcBef>
                <a:spcPts val="560"/>
              </a:spcBef>
              <a:spcAft>
                <a:spcPts val="0"/>
              </a:spcAft>
              <a:buClr>
                <a:schemeClr val="dk1"/>
              </a:buClr>
              <a:buSzPts val="2800"/>
              <a:buFont typeface="Arial"/>
              <a:buNone/>
            </a:pPr>
            <a:r>
              <a:t/>
            </a:r>
            <a:endParaRPr b="1" i="0" sz="2800" u="none">
              <a:solidFill>
                <a:schemeClr val="dk1"/>
              </a:solidFill>
              <a:latin typeface="Calibri"/>
              <a:ea typeface="Calibri"/>
              <a:cs typeface="Calibri"/>
              <a:sym typeface="Calibri"/>
            </a:endParaRPr>
          </a:p>
          <a:p>
            <a:pPr indent="-165100" lvl="0" marL="342900" marR="0" rtl="0" algn="l">
              <a:spcBef>
                <a:spcPts val="560"/>
              </a:spcBef>
              <a:spcAft>
                <a:spcPts val="0"/>
              </a:spcAft>
              <a:buClr>
                <a:schemeClr val="dk1"/>
              </a:buClr>
              <a:buSzPts val="2800"/>
              <a:buFont typeface="Arial"/>
              <a:buNone/>
            </a:pPr>
            <a:r>
              <a:t/>
            </a:r>
            <a:endParaRPr b="1" i="0" sz="2800" u="none">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3"/>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B050"/>
              </a:buClr>
              <a:buSzPts val="2800"/>
              <a:buFont typeface="Calibri"/>
              <a:buNone/>
            </a:pPr>
            <a:r>
              <a:rPr b="1" i="0" lang="en-US" sz="2800" u="none">
                <a:solidFill>
                  <a:srgbClr val="00B050"/>
                </a:solidFill>
                <a:latin typeface="Calibri"/>
                <a:ea typeface="Calibri"/>
                <a:cs typeface="Calibri"/>
                <a:sym typeface="Calibri"/>
              </a:rPr>
              <a:t>ChatGPT</a:t>
            </a:r>
            <a:br>
              <a:rPr b="1" i="0" lang="en-US" sz="4800" u="none">
                <a:solidFill>
                  <a:srgbClr val="0000FF"/>
                </a:solidFill>
                <a:latin typeface="Calibri"/>
                <a:ea typeface="Calibri"/>
                <a:cs typeface="Calibri"/>
                <a:sym typeface="Calibri"/>
              </a:rPr>
            </a:br>
            <a:r>
              <a:rPr b="1" i="0" lang="en-US" sz="3200" u="none">
                <a:solidFill>
                  <a:srgbClr val="0000FF"/>
                </a:solidFill>
                <a:latin typeface="Calibri"/>
                <a:ea typeface="Calibri"/>
                <a:cs typeface="Calibri"/>
                <a:sym typeface="Calibri"/>
              </a:rPr>
              <a:t>What Should We Do? – </a:t>
            </a:r>
            <a:r>
              <a:rPr b="1" i="0" lang="en-US" sz="3200" u="none">
                <a:solidFill>
                  <a:srgbClr val="FF0000"/>
                </a:solidFill>
                <a:latin typeface="Calibri"/>
                <a:ea typeface="Calibri"/>
                <a:cs typeface="Calibri"/>
                <a:sym typeface="Calibri"/>
              </a:rPr>
              <a:t>ChatGPT as a Tutor?</a:t>
            </a:r>
            <a:endParaRPr/>
          </a:p>
        </p:txBody>
      </p:sp>
      <p:sp>
        <p:nvSpPr>
          <p:cNvPr id="279" name="Google Shape;279;p43"/>
          <p:cNvSpPr txBox="1"/>
          <p:nvPr>
            <p:ph idx="1" type="body"/>
          </p:nvPr>
        </p:nvSpPr>
        <p:spPr>
          <a:xfrm>
            <a:off x="533400" y="1143000"/>
            <a:ext cx="8229600" cy="533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2000"/>
              <a:buFont typeface="Arial"/>
              <a:buNone/>
            </a:pPr>
            <a:r>
              <a:rPr b="1" i="0" lang="en-US" sz="2000" u="none">
                <a:solidFill>
                  <a:srgbClr val="FF0000"/>
                </a:solidFill>
                <a:latin typeface="Calibri"/>
                <a:ea typeface="Calibri"/>
                <a:cs typeface="Calibri"/>
                <a:sym typeface="Calibri"/>
              </a:rPr>
              <a:t>Give this to the students:</a:t>
            </a:r>
            <a:endParaRPr/>
          </a:p>
          <a:p>
            <a:pPr indent="0" lvl="0" marL="0" marR="0" rtl="0" algn="l">
              <a:lnSpc>
                <a:spcPct val="115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Use the following information to compute NET INCOME. The income tax rate is 40%.</a:t>
            </a:r>
            <a:endParaRPr/>
          </a:p>
          <a:p>
            <a:pPr indent="0" lvl="0" marL="0" marR="0" rtl="0" algn="l">
              <a:lnSpc>
                <a:spcPct val="115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	Cost of Goods Sold				$ 3,000</a:t>
            </a:r>
            <a:endParaRPr/>
          </a:p>
          <a:p>
            <a:pPr indent="0" lvl="0" marL="0" marR="0" rtl="0" algn="l">
              <a:lnSpc>
                <a:spcPct val="115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	Interest Expense		   		   1,100</a:t>
            </a:r>
            <a:endParaRPr/>
          </a:p>
          <a:p>
            <a:pPr indent="0" lvl="0" marL="0" marR="0" rtl="0" algn="l">
              <a:lnSpc>
                <a:spcPct val="115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	Selling and Administrative Expense		   1,750</a:t>
            </a:r>
            <a:endParaRPr/>
          </a:p>
          <a:p>
            <a:pPr indent="0" lvl="0" marL="0" marR="0" rtl="0" algn="l">
              <a:lnSpc>
                <a:spcPct val="115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	Sales		 			 10,000</a:t>
            </a:r>
            <a:endParaRPr/>
          </a:p>
          <a:p>
            <a:pPr indent="0" lvl="0" marL="0" marR="0" rtl="0" algn="l">
              <a:lnSpc>
                <a:spcPct val="115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	Dividends		      			      700</a:t>
            </a:r>
            <a:endParaRPr/>
          </a:p>
          <a:p>
            <a:pPr indent="0" lvl="0" marL="0" marR="0" rtl="0" algn="l">
              <a:lnSpc>
                <a:spcPct val="115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 </a:t>
            </a:r>
            <a:endParaRPr/>
          </a:p>
          <a:p>
            <a:pPr indent="0" lvl="0" marL="0" marR="0" rtl="0" algn="l">
              <a:lnSpc>
                <a:spcPct val="115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Note: Income tax expense is 40 percent of income before taxes.</a:t>
            </a:r>
            <a:endParaRPr/>
          </a:p>
          <a:p>
            <a:pPr indent="0" lvl="0" marL="0" marR="0" rtl="0" algn="l">
              <a:lnSpc>
                <a:spcPct val="100000"/>
              </a:lnSpc>
              <a:spcBef>
                <a:spcPts val="400"/>
              </a:spcBef>
              <a:spcAft>
                <a:spcPts val="0"/>
              </a:spcAft>
              <a:buClr>
                <a:schemeClr val="dk1"/>
              </a:buClr>
              <a:buSzPts val="2000"/>
              <a:buFont typeface="Arial"/>
              <a:buNone/>
            </a:pPr>
            <a:r>
              <a:t/>
            </a:r>
            <a:endParaRPr b="1" i="0" sz="2000" u="none">
              <a:solidFill>
                <a:srgbClr val="FF0000"/>
              </a:solidFill>
              <a:latin typeface="Calibri"/>
              <a:ea typeface="Calibri"/>
              <a:cs typeface="Calibri"/>
              <a:sym typeface="Calibri"/>
            </a:endParaRPr>
          </a:p>
          <a:p>
            <a:pPr indent="0" lvl="0" marL="0" marR="0" rtl="0" algn="l">
              <a:lnSpc>
                <a:spcPct val="100000"/>
              </a:lnSpc>
              <a:spcBef>
                <a:spcPts val="400"/>
              </a:spcBef>
              <a:spcAft>
                <a:spcPts val="0"/>
              </a:spcAft>
              <a:buClr>
                <a:srgbClr val="00B050"/>
              </a:buClr>
              <a:buSzPts val="2000"/>
              <a:buFont typeface="Arial"/>
              <a:buNone/>
            </a:pPr>
            <a:r>
              <a:rPr b="1" i="0" lang="en-US" sz="2000" u="none">
                <a:solidFill>
                  <a:srgbClr val="00B050"/>
                </a:solidFill>
                <a:latin typeface="Calibri"/>
                <a:ea typeface="Calibri"/>
                <a:cs typeface="Calibri"/>
                <a:sym typeface="Calibri"/>
              </a:rPr>
              <a:t>Correct</a:t>
            </a:r>
            <a:endParaRPr/>
          </a:p>
          <a:p>
            <a:pPr indent="0" lvl="0" marL="0" marR="0" rtl="0" algn="l">
              <a:lnSpc>
                <a:spcPct val="100000"/>
              </a:lnSpc>
              <a:spcBef>
                <a:spcPts val="400"/>
              </a:spcBef>
              <a:spcAft>
                <a:spcPts val="0"/>
              </a:spcAft>
              <a:buClr>
                <a:srgbClr val="00B050"/>
              </a:buClr>
              <a:buSzPts val="2000"/>
              <a:buFont typeface="Arial"/>
              <a:buNone/>
            </a:pPr>
            <a:r>
              <a:rPr b="1" i="0" lang="en-US" sz="2000" u="none">
                <a:solidFill>
                  <a:srgbClr val="00B050"/>
                </a:solidFill>
                <a:latin typeface="Calibri"/>
                <a:ea typeface="Calibri"/>
                <a:cs typeface="Calibri"/>
                <a:sym typeface="Calibri"/>
              </a:rPr>
              <a:t>Answer:</a:t>
            </a:r>
            <a:endParaRPr/>
          </a:p>
        </p:txBody>
      </p:sp>
      <p:pic>
        <p:nvPicPr>
          <p:cNvPr id="280" name="Google Shape;280;p43"/>
          <p:cNvPicPr preferRelativeResize="0"/>
          <p:nvPr/>
        </p:nvPicPr>
        <p:blipFill rotWithShape="1">
          <a:blip r:embed="rId3">
            <a:alphaModFix/>
          </a:blip>
          <a:srcRect b="0" l="0" r="0" t="0"/>
          <a:stretch/>
        </p:blipFill>
        <p:spPr>
          <a:xfrm>
            <a:off x="1524000" y="4038600"/>
            <a:ext cx="8839200" cy="244633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4"/>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B050"/>
              </a:buClr>
              <a:buSzPts val="2800"/>
              <a:buFont typeface="Calibri"/>
              <a:buNone/>
            </a:pPr>
            <a:r>
              <a:rPr b="1" i="0" lang="en-US" sz="2800" u="none">
                <a:solidFill>
                  <a:srgbClr val="00B050"/>
                </a:solidFill>
                <a:latin typeface="Calibri"/>
                <a:ea typeface="Calibri"/>
                <a:cs typeface="Calibri"/>
                <a:sym typeface="Calibri"/>
              </a:rPr>
              <a:t>ChatGPT</a:t>
            </a:r>
            <a:br>
              <a:rPr b="1" i="0" lang="en-US" sz="4800" u="none">
                <a:solidFill>
                  <a:srgbClr val="0000FF"/>
                </a:solidFill>
                <a:latin typeface="Calibri"/>
                <a:ea typeface="Calibri"/>
                <a:cs typeface="Calibri"/>
                <a:sym typeface="Calibri"/>
              </a:rPr>
            </a:br>
            <a:r>
              <a:rPr b="1" i="0" lang="en-US" sz="3200" u="none">
                <a:solidFill>
                  <a:srgbClr val="0000FF"/>
                </a:solidFill>
                <a:latin typeface="Calibri"/>
                <a:ea typeface="Calibri"/>
                <a:cs typeface="Calibri"/>
                <a:sym typeface="Calibri"/>
              </a:rPr>
              <a:t>What Should We Do? – </a:t>
            </a:r>
            <a:r>
              <a:rPr b="1" i="0" lang="en-US" sz="3200" u="none">
                <a:solidFill>
                  <a:srgbClr val="FF0000"/>
                </a:solidFill>
                <a:latin typeface="Calibri"/>
                <a:ea typeface="Calibri"/>
                <a:cs typeface="Calibri"/>
                <a:sym typeface="Calibri"/>
              </a:rPr>
              <a:t>ChatGPT as a Tutor?</a:t>
            </a:r>
            <a:endParaRPr/>
          </a:p>
        </p:txBody>
      </p:sp>
      <p:sp>
        <p:nvSpPr>
          <p:cNvPr id="286" name="Google Shape;286;p44"/>
          <p:cNvSpPr txBox="1"/>
          <p:nvPr>
            <p:ph idx="1" type="body"/>
          </p:nvPr>
        </p:nvSpPr>
        <p:spPr>
          <a:xfrm>
            <a:off x="533400" y="1143000"/>
            <a:ext cx="8229600" cy="533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rPr b="1" i="0" lang="en-US" sz="3200" u="none">
                <a:solidFill>
                  <a:schemeClr val="dk1"/>
                </a:solidFill>
                <a:latin typeface="Calibri"/>
                <a:ea typeface="Calibri"/>
                <a:cs typeface="Calibri"/>
                <a:sym typeface="Calibri"/>
              </a:rPr>
              <a:t>ASSIGNMENT:</a:t>
            </a:r>
            <a:endParaRPr/>
          </a:p>
          <a:p>
            <a:pPr indent="-228600" lvl="0" marL="0" marR="0" rtl="0" algn="l">
              <a:lnSpc>
                <a:spcPct val="100000"/>
              </a:lnSpc>
              <a:spcBef>
                <a:spcPts val="720"/>
              </a:spcBef>
              <a:spcAft>
                <a:spcPts val="0"/>
              </a:spcAft>
              <a:buClr>
                <a:srgbClr val="0000FF"/>
              </a:buClr>
              <a:buSzPts val="3600"/>
              <a:buFont typeface="Arial"/>
              <a:buChar char="•"/>
            </a:pPr>
            <a:r>
              <a:rPr b="1" i="0" lang="en-US" sz="3600" u="none">
                <a:solidFill>
                  <a:srgbClr val="0000FF"/>
                </a:solidFill>
                <a:latin typeface="Calibri"/>
                <a:ea typeface="Calibri"/>
                <a:cs typeface="Calibri"/>
                <a:sym typeface="Calibri"/>
              </a:rPr>
              <a:t>Copy the question [“compute NET INCOME”] and data into ChatGPT.</a:t>
            </a:r>
            <a:endParaRPr/>
          </a:p>
          <a:p>
            <a:pPr indent="-228600" lvl="0" marL="0" marR="0" rtl="0" algn="l">
              <a:lnSpc>
                <a:spcPct val="100000"/>
              </a:lnSpc>
              <a:spcBef>
                <a:spcPts val="720"/>
              </a:spcBef>
              <a:spcAft>
                <a:spcPts val="0"/>
              </a:spcAft>
              <a:buClr>
                <a:srgbClr val="0000FF"/>
              </a:buClr>
              <a:buSzPts val="3600"/>
              <a:buFont typeface="Arial"/>
              <a:buChar char="•"/>
            </a:pPr>
            <a:r>
              <a:rPr b="1" i="0" lang="en-US" sz="3600" u="none">
                <a:solidFill>
                  <a:srgbClr val="0000FF"/>
                </a:solidFill>
                <a:latin typeface="Calibri"/>
                <a:ea typeface="Calibri"/>
                <a:cs typeface="Calibri"/>
                <a:sym typeface="Calibri"/>
              </a:rPr>
              <a:t>Submit the question.</a:t>
            </a:r>
            <a:endParaRPr/>
          </a:p>
          <a:p>
            <a:pPr indent="-228600" lvl="0" marL="0" marR="0" rtl="0" algn="l">
              <a:lnSpc>
                <a:spcPct val="100000"/>
              </a:lnSpc>
              <a:spcBef>
                <a:spcPts val="720"/>
              </a:spcBef>
              <a:spcAft>
                <a:spcPts val="0"/>
              </a:spcAft>
              <a:buClr>
                <a:srgbClr val="0000FF"/>
              </a:buClr>
              <a:buSzPts val="3600"/>
              <a:buFont typeface="Arial"/>
              <a:buChar char="•"/>
            </a:pPr>
            <a:r>
              <a:rPr b="1" i="0" lang="en-US" sz="3600" u="none">
                <a:solidFill>
                  <a:srgbClr val="0000FF"/>
                </a:solidFill>
                <a:latin typeface="Calibri"/>
                <a:ea typeface="Calibri"/>
                <a:cs typeface="Calibri"/>
                <a:sym typeface="Calibri"/>
              </a:rPr>
              <a:t>Analyze the answer and explanation returned by ChatGPT. Is the answer correct? If not, describe EXACTLY where ChatGPT went wrong.</a:t>
            </a:r>
            <a:endParaRPr/>
          </a:p>
          <a:p>
            <a:pPr indent="-228600" lvl="0" marL="0" marR="0" rtl="0" algn="l">
              <a:lnSpc>
                <a:spcPct val="100000"/>
              </a:lnSpc>
              <a:spcBef>
                <a:spcPts val="720"/>
              </a:spcBef>
              <a:spcAft>
                <a:spcPts val="0"/>
              </a:spcAft>
              <a:buClr>
                <a:srgbClr val="FF0000"/>
              </a:buClr>
              <a:buSzPts val="3600"/>
              <a:buFont typeface="Arial"/>
              <a:buChar char="•"/>
            </a:pPr>
            <a:r>
              <a:rPr b="1" i="0" lang="en-US" sz="3600" u="none">
                <a:solidFill>
                  <a:srgbClr val="FF0000"/>
                </a:solidFill>
                <a:latin typeface="Calibri"/>
                <a:ea typeface="Calibri"/>
                <a:cs typeface="Calibri"/>
                <a:sym typeface="Calibri"/>
              </a:rPr>
              <a:t>Repeat a total of 6 times.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5"/>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B050"/>
              </a:buClr>
              <a:buSzPts val="2800"/>
              <a:buFont typeface="Calibri"/>
              <a:buNone/>
            </a:pPr>
            <a:r>
              <a:rPr b="1" i="0" lang="en-US" sz="2800" u="none">
                <a:solidFill>
                  <a:srgbClr val="00B050"/>
                </a:solidFill>
                <a:latin typeface="Calibri"/>
                <a:ea typeface="Calibri"/>
                <a:cs typeface="Calibri"/>
                <a:sym typeface="Calibri"/>
              </a:rPr>
              <a:t>ChatGPT</a:t>
            </a:r>
            <a:br>
              <a:rPr b="1" i="0" lang="en-US" sz="4800" u="none">
                <a:solidFill>
                  <a:srgbClr val="0000FF"/>
                </a:solidFill>
                <a:latin typeface="Calibri"/>
                <a:ea typeface="Calibri"/>
                <a:cs typeface="Calibri"/>
                <a:sym typeface="Calibri"/>
              </a:rPr>
            </a:br>
            <a:r>
              <a:rPr b="1" i="0" lang="en-US" sz="3200" u="none">
                <a:solidFill>
                  <a:srgbClr val="0000FF"/>
                </a:solidFill>
                <a:latin typeface="Calibri"/>
                <a:ea typeface="Calibri"/>
                <a:cs typeface="Calibri"/>
                <a:sym typeface="Calibri"/>
              </a:rPr>
              <a:t>What Should We Do? – </a:t>
            </a:r>
            <a:r>
              <a:rPr b="1" i="0" lang="en-US" sz="3200" u="none">
                <a:solidFill>
                  <a:srgbClr val="FF0000"/>
                </a:solidFill>
                <a:latin typeface="Calibri"/>
                <a:ea typeface="Calibri"/>
                <a:cs typeface="Calibri"/>
                <a:sym typeface="Calibri"/>
              </a:rPr>
              <a:t>ChatGPT as a Tutor?</a:t>
            </a:r>
            <a:endParaRPr/>
          </a:p>
        </p:txBody>
      </p:sp>
      <p:sp>
        <p:nvSpPr>
          <p:cNvPr id="292" name="Google Shape;292;p45"/>
          <p:cNvSpPr txBox="1"/>
          <p:nvPr>
            <p:ph idx="1" type="body"/>
          </p:nvPr>
        </p:nvSpPr>
        <p:spPr>
          <a:xfrm>
            <a:off x="533400" y="1143000"/>
            <a:ext cx="8229600" cy="5334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B050"/>
              </a:buClr>
              <a:buSzPts val="2800"/>
              <a:buFont typeface="Arial"/>
              <a:buNone/>
            </a:pPr>
            <a:r>
              <a:rPr b="1" i="0" lang="en-US" sz="2800" u="none">
                <a:solidFill>
                  <a:srgbClr val="00B050"/>
                </a:solidFill>
                <a:latin typeface="Calibri"/>
                <a:ea typeface="Calibri"/>
                <a:cs typeface="Calibri"/>
                <a:sym typeface="Calibri"/>
              </a:rPr>
              <a:t>Correct answer: $2,490</a:t>
            </a:r>
            <a:endParaRPr/>
          </a:p>
          <a:p>
            <a:pPr indent="0" lvl="0" marL="0" marR="0" rtl="0" algn="l">
              <a:lnSpc>
                <a:spcPct val="100000"/>
              </a:lnSpc>
              <a:spcBef>
                <a:spcPts val="400"/>
              </a:spcBef>
              <a:spcAft>
                <a:spcPts val="0"/>
              </a:spcAft>
              <a:buClr>
                <a:schemeClr val="dk1"/>
              </a:buClr>
              <a:buSzPts val="2000"/>
              <a:buFont typeface="Arial"/>
              <a:buNone/>
            </a:pPr>
            <a:r>
              <a:rPr b="1" i="0" lang="en-US" sz="2000" u="none">
                <a:solidFill>
                  <a:schemeClr val="dk1"/>
                </a:solidFill>
                <a:latin typeface="Calibri"/>
                <a:ea typeface="Calibri"/>
                <a:cs typeface="Calibri"/>
                <a:sym typeface="Calibri"/>
              </a:rPr>
              <a:t>Attempt #1: Net income = $2,790</a:t>
            </a:r>
            <a:endParaRPr/>
          </a:p>
          <a:p>
            <a:pPr indent="-127000" lvl="0" marL="0" marR="0" rtl="0" algn="l">
              <a:lnSpc>
                <a:spcPct val="100000"/>
              </a:lnSpc>
              <a:spcBef>
                <a:spcPts val="400"/>
              </a:spcBef>
              <a:spcAft>
                <a:spcPts val="0"/>
              </a:spcAft>
              <a:buClr>
                <a:srgbClr val="0000FF"/>
              </a:buClr>
              <a:buSzPts val="2000"/>
              <a:buFont typeface="Arial"/>
              <a:buChar char="•"/>
            </a:pPr>
            <a:r>
              <a:rPr b="1" i="0" lang="en-US" sz="2000" u="none">
                <a:solidFill>
                  <a:srgbClr val="0000FF"/>
                </a:solidFill>
                <a:latin typeface="Calibri"/>
                <a:ea typeface="Calibri"/>
                <a:cs typeface="Calibri"/>
                <a:sym typeface="Calibri"/>
              </a:rPr>
              <a:t>Mistake? Wrong arithmetic AND subtracted Dividends</a:t>
            </a:r>
            <a:endParaRPr/>
          </a:p>
          <a:p>
            <a:pPr indent="0" lvl="0" marL="0" marR="0" rtl="0" algn="l">
              <a:lnSpc>
                <a:spcPct val="100000"/>
              </a:lnSpc>
              <a:spcBef>
                <a:spcPts val="400"/>
              </a:spcBef>
              <a:spcAft>
                <a:spcPts val="0"/>
              </a:spcAft>
              <a:buClr>
                <a:schemeClr val="dk1"/>
              </a:buClr>
              <a:buSzPts val="2000"/>
              <a:buFont typeface="Arial"/>
              <a:buNone/>
            </a:pPr>
            <a:r>
              <a:rPr b="1" i="0" lang="en-US" sz="2000" u="none">
                <a:solidFill>
                  <a:schemeClr val="dk1"/>
                </a:solidFill>
                <a:latin typeface="Calibri"/>
                <a:ea typeface="Calibri"/>
                <a:cs typeface="Calibri"/>
                <a:sym typeface="Calibri"/>
              </a:rPr>
              <a:t>Attempt #2: Net income = $2,670</a:t>
            </a:r>
            <a:endParaRPr/>
          </a:p>
          <a:p>
            <a:pPr indent="-127000" lvl="0" marL="0" marR="0" rtl="0" algn="l">
              <a:lnSpc>
                <a:spcPct val="100000"/>
              </a:lnSpc>
              <a:spcBef>
                <a:spcPts val="400"/>
              </a:spcBef>
              <a:spcAft>
                <a:spcPts val="0"/>
              </a:spcAft>
              <a:buClr>
                <a:srgbClr val="0000FF"/>
              </a:buClr>
              <a:buSzPts val="2000"/>
              <a:buFont typeface="Arial"/>
              <a:buChar char="•"/>
            </a:pPr>
            <a:r>
              <a:rPr b="1" i="0" lang="en-US" sz="2000" u="none">
                <a:solidFill>
                  <a:srgbClr val="0000FF"/>
                </a:solidFill>
                <a:latin typeface="Calibri"/>
                <a:ea typeface="Calibri"/>
                <a:cs typeface="Calibri"/>
                <a:sym typeface="Calibri"/>
              </a:rPr>
              <a:t>Mistake? Different wrong arithmetic AND subtracted Dividends</a:t>
            </a:r>
            <a:endParaRPr/>
          </a:p>
          <a:p>
            <a:pPr indent="0" lvl="0" marL="0" marR="0" rtl="0" algn="l">
              <a:lnSpc>
                <a:spcPct val="100000"/>
              </a:lnSpc>
              <a:spcBef>
                <a:spcPts val="400"/>
              </a:spcBef>
              <a:spcAft>
                <a:spcPts val="0"/>
              </a:spcAft>
              <a:buClr>
                <a:schemeClr val="dk1"/>
              </a:buClr>
              <a:buSzPts val="2000"/>
              <a:buFont typeface="Arial"/>
              <a:buNone/>
            </a:pPr>
            <a:r>
              <a:rPr b="1" i="0" lang="en-US" sz="2000" u="none">
                <a:solidFill>
                  <a:schemeClr val="dk1"/>
                </a:solidFill>
                <a:latin typeface="Calibri"/>
                <a:ea typeface="Calibri"/>
                <a:cs typeface="Calibri"/>
                <a:sym typeface="Calibri"/>
              </a:rPr>
              <a:t>Attempt #3: Net income = $2,490</a:t>
            </a:r>
            <a:endParaRPr/>
          </a:p>
          <a:p>
            <a:pPr indent="-127000" lvl="0" marL="0" marR="0" rtl="0" algn="l">
              <a:lnSpc>
                <a:spcPct val="100000"/>
              </a:lnSpc>
              <a:spcBef>
                <a:spcPts val="400"/>
              </a:spcBef>
              <a:spcAft>
                <a:spcPts val="0"/>
              </a:spcAft>
              <a:buClr>
                <a:srgbClr val="0000FF"/>
              </a:buClr>
              <a:buSzPts val="2000"/>
              <a:buFont typeface="Arial"/>
              <a:buChar char="•"/>
            </a:pPr>
            <a:r>
              <a:rPr b="1" i="0" lang="en-US" sz="2000" u="none">
                <a:solidFill>
                  <a:srgbClr val="0000FF"/>
                </a:solidFill>
                <a:latin typeface="Calibri"/>
                <a:ea typeface="Calibri"/>
                <a:cs typeface="Calibri"/>
                <a:sym typeface="Calibri"/>
              </a:rPr>
              <a:t>Correct!!!!!</a:t>
            </a:r>
            <a:endParaRPr/>
          </a:p>
          <a:p>
            <a:pPr indent="0" lvl="0" marL="0" marR="0" rtl="0" algn="l">
              <a:lnSpc>
                <a:spcPct val="100000"/>
              </a:lnSpc>
              <a:spcBef>
                <a:spcPts val="400"/>
              </a:spcBef>
              <a:spcAft>
                <a:spcPts val="0"/>
              </a:spcAft>
              <a:buClr>
                <a:schemeClr val="dk1"/>
              </a:buClr>
              <a:buSzPts val="2000"/>
              <a:buFont typeface="Arial"/>
              <a:buNone/>
            </a:pPr>
            <a:r>
              <a:rPr b="1" i="0" lang="en-US" sz="2000" u="none">
                <a:solidFill>
                  <a:schemeClr val="dk1"/>
                </a:solidFill>
                <a:latin typeface="Calibri"/>
                <a:ea typeface="Calibri"/>
                <a:cs typeface="Calibri"/>
                <a:sym typeface="Calibri"/>
              </a:rPr>
              <a:t>Attempt #4: Net income = $2,790</a:t>
            </a:r>
            <a:endParaRPr/>
          </a:p>
          <a:p>
            <a:pPr indent="-127000" lvl="0" marL="0" marR="0" rtl="0" algn="l">
              <a:lnSpc>
                <a:spcPct val="100000"/>
              </a:lnSpc>
              <a:spcBef>
                <a:spcPts val="400"/>
              </a:spcBef>
              <a:spcAft>
                <a:spcPts val="0"/>
              </a:spcAft>
              <a:buClr>
                <a:srgbClr val="0000FF"/>
              </a:buClr>
              <a:buSzPts val="2000"/>
              <a:buFont typeface="Arial"/>
              <a:buChar char="•"/>
            </a:pPr>
            <a:r>
              <a:rPr b="1" i="0" lang="en-US" sz="2000" u="none">
                <a:solidFill>
                  <a:srgbClr val="0000FF"/>
                </a:solidFill>
                <a:latin typeface="Calibri"/>
                <a:ea typeface="Calibri"/>
                <a:cs typeface="Calibri"/>
                <a:sym typeface="Calibri"/>
              </a:rPr>
              <a:t>Mistake? Same mistakes as #1</a:t>
            </a:r>
            <a:endParaRPr/>
          </a:p>
          <a:p>
            <a:pPr indent="0" lvl="0" marL="0" marR="0" rtl="0" algn="l">
              <a:lnSpc>
                <a:spcPct val="100000"/>
              </a:lnSpc>
              <a:spcBef>
                <a:spcPts val="400"/>
              </a:spcBef>
              <a:spcAft>
                <a:spcPts val="0"/>
              </a:spcAft>
              <a:buClr>
                <a:schemeClr val="dk1"/>
              </a:buClr>
              <a:buSzPts val="2000"/>
              <a:buFont typeface="Arial"/>
              <a:buNone/>
            </a:pPr>
            <a:r>
              <a:rPr b="1" i="0" lang="en-US" sz="2000" u="none">
                <a:solidFill>
                  <a:schemeClr val="dk1"/>
                </a:solidFill>
                <a:latin typeface="Calibri"/>
                <a:ea typeface="Calibri"/>
                <a:cs typeface="Calibri"/>
                <a:sym typeface="Calibri"/>
              </a:rPr>
              <a:t>Attempt #5: Net income = $1,790</a:t>
            </a:r>
            <a:endParaRPr/>
          </a:p>
          <a:p>
            <a:pPr indent="-127000" lvl="0" marL="0" marR="0" rtl="0" algn="l">
              <a:lnSpc>
                <a:spcPct val="100000"/>
              </a:lnSpc>
              <a:spcBef>
                <a:spcPts val="400"/>
              </a:spcBef>
              <a:spcAft>
                <a:spcPts val="0"/>
              </a:spcAft>
              <a:buClr>
                <a:srgbClr val="0000FF"/>
              </a:buClr>
              <a:buSzPts val="2000"/>
              <a:buFont typeface="Arial"/>
              <a:buChar char="•"/>
            </a:pPr>
            <a:r>
              <a:rPr b="1" i="0" lang="en-US" sz="2000" u="none">
                <a:solidFill>
                  <a:srgbClr val="0000FF"/>
                </a:solidFill>
                <a:latin typeface="Calibri"/>
                <a:ea typeface="Calibri"/>
                <a:cs typeface="Calibri"/>
                <a:sym typeface="Calibri"/>
              </a:rPr>
              <a:t>Mistake? Correct arithmetic but subtracted Dividends (no taxes)</a:t>
            </a:r>
            <a:endParaRPr/>
          </a:p>
          <a:p>
            <a:pPr indent="0" lvl="0" marL="0" marR="0" rtl="0" algn="l">
              <a:lnSpc>
                <a:spcPct val="100000"/>
              </a:lnSpc>
              <a:spcBef>
                <a:spcPts val="400"/>
              </a:spcBef>
              <a:spcAft>
                <a:spcPts val="0"/>
              </a:spcAft>
              <a:buClr>
                <a:schemeClr val="dk1"/>
              </a:buClr>
              <a:buSzPts val="2000"/>
              <a:buFont typeface="Arial"/>
              <a:buNone/>
            </a:pPr>
            <a:r>
              <a:rPr b="1" i="0" lang="en-US" sz="2000" u="none">
                <a:solidFill>
                  <a:schemeClr val="dk1"/>
                </a:solidFill>
                <a:latin typeface="Calibri"/>
                <a:ea typeface="Calibri"/>
                <a:cs typeface="Calibri"/>
                <a:sym typeface="Calibri"/>
              </a:rPr>
              <a:t>Attempt #6: Net income = $2,070</a:t>
            </a:r>
            <a:endParaRPr/>
          </a:p>
          <a:p>
            <a:pPr indent="-127000" lvl="0" marL="0" marR="0" rtl="0" algn="l">
              <a:lnSpc>
                <a:spcPct val="100000"/>
              </a:lnSpc>
              <a:spcBef>
                <a:spcPts val="400"/>
              </a:spcBef>
              <a:spcAft>
                <a:spcPts val="0"/>
              </a:spcAft>
              <a:buClr>
                <a:srgbClr val="0000FF"/>
              </a:buClr>
              <a:buSzPts val="2000"/>
              <a:buFont typeface="Arial"/>
              <a:buChar char="•"/>
            </a:pPr>
            <a:r>
              <a:rPr b="1" i="0" lang="en-US" sz="2000" u="none">
                <a:solidFill>
                  <a:srgbClr val="0000FF"/>
                </a:solidFill>
                <a:latin typeface="Calibri"/>
                <a:ea typeface="Calibri"/>
                <a:cs typeface="Calibri"/>
                <a:sym typeface="Calibri"/>
              </a:rPr>
              <a:t>Mistake? Included Dividends as a tax-deductible expense</a:t>
            </a:r>
            <a:endParaRPr/>
          </a:p>
          <a:p>
            <a:pPr indent="-215900" lvl="0" marL="342900" marR="0" rtl="0" algn="l">
              <a:spcBef>
                <a:spcPts val="400"/>
              </a:spcBef>
              <a:spcAft>
                <a:spcPts val="0"/>
              </a:spcAft>
              <a:buClr>
                <a:schemeClr val="dk1"/>
              </a:buClr>
              <a:buSzPts val="2000"/>
              <a:buFont typeface="Arial"/>
              <a:buNone/>
            </a:pPr>
            <a:r>
              <a:t/>
            </a:r>
            <a:endParaRPr b="1" i="0" sz="2000" u="none">
              <a:solidFill>
                <a:srgbClr val="0000FF"/>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6"/>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B050"/>
              </a:buClr>
              <a:buSzPts val="2800"/>
              <a:buFont typeface="Calibri"/>
              <a:buNone/>
            </a:pPr>
            <a:r>
              <a:rPr b="1" i="0" lang="en-US" sz="2800" u="none">
                <a:solidFill>
                  <a:srgbClr val="00B050"/>
                </a:solidFill>
                <a:latin typeface="Calibri"/>
                <a:ea typeface="Calibri"/>
                <a:cs typeface="Calibri"/>
                <a:sym typeface="Calibri"/>
              </a:rPr>
              <a:t>ChatGPT</a:t>
            </a:r>
            <a:br>
              <a:rPr b="1" i="0" lang="en-US" sz="4800" u="none">
                <a:solidFill>
                  <a:srgbClr val="0000FF"/>
                </a:solidFill>
                <a:latin typeface="Calibri"/>
                <a:ea typeface="Calibri"/>
                <a:cs typeface="Calibri"/>
                <a:sym typeface="Calibri"/>
              </a:rPr>
            </a:br>
            <a:r>
              <a:rPr b="1" i="0" lang="en-US" sz="3200" u="none">
                <a:solidFill>
                  <a:srgbClr val="0000FF"/>
                </a:solidFill>
                <a:latin typeface="Calibri"/>
                <a:ea typeface="Calibri"/>
                <a:cs typeface="Calibri"/>
                <a:sym typeface="Calibri"/>
              </a:rPr>
              <a:t>What Should We Do? – </a:t>
            </a:r>
            <a:r>
              <a:rPr b="1" i="0" lang="en-US" sz="3200" u="none">
                <a:solidFill>
                  <a:srgbClr val="FF0000"/>
                </a:solidFill>
                <a:latin typeface="Calibri"/>
                <a:ea typeface="Calibri"/>
                <a:cs typeface="Calibri"/>
                <a:sym typeface="Calibri"/>
              </a:rPr>
              <a:t>Enrich the Classroom</a:t>
            </a:r>
            <a:endParaRPr/>
          </a:p>
        </p:txBody>
      </p:sp>
      <p:sp>
        <p:nvSpPr>
          <p:cNvPr id="298" name="Google Shape;298;p46"/>
          <p:cNvSpPr txBox="1"/>
          <p:nvPr>
            <p:ph idx="1" type="body"/>
          </p:nvPr>
        </p:nvSpPr>
        <p:spPr>
          <a:xfrm>
            <a:off x="457200" y="1165225"/>
            <a:ext cx="8229600" cy="45259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2000"/>
              <a:buFont typeface="Arial"/>
              <a:buNone/>
            </a:pPr>
            <a:r>
              <a:rPr b="1" i="0" lang="en-US" sz="2000" u="sng">
                <a:solidFill>
                  <a:srgbClr val="FF0000"/>
                </a:solidFill>
                <a:latin typeface="Calibri"/>
                <a:ea typeface="Calibri"/>
                <a:cs typeface="Calibri"/>
                <a:sym typeface="Calibri"/>
              </a:rPr>
              <a:t>Well-designed </a:t>
            </a:r>
            <a:r>
              <a:rPr b="1" i="0" lang="en-US" sz="2000" u="sng">
                <a:solidFill>
                  <a:srgbClr val="00B050"/>
                </a:solidFill>
                <a:latin typeface="Calibri"/>
                <a:ea typeface="Calibri"/>
                <a:cs typeface="Calibri"/>
                <a:sym typeface="Calibri"/>
              </a:rPr>
              <a:t>in-class group activities</a:t>
            </a:r>
            <a:r>
              <a:rPr b="1" i="0" lang="en-US" sz="2000" u="sng">
                <a:solidFill>
                  <a:srgbClr val="FF0000"/>
                </a:solidFill>
                <a:latin typeface="Calibri"/>
                <a:ea typeface="Calibri"/>
                <a:cs typeface="Calibri"/>
                <a:sym typeface="Calibri"/>
              </a:rPr>
              <a:t> have the following benefits</a:t>
            </a:r>
            <a:r>
              <a:rPr b="0" i="0" lang="en-US" sz="2000" u="none">
                <a:solidFill>
                  <a:srgbClr val="FF0000"/>
                </a:solidFill>
                <a:latin typeface="Calibri"/>
                <a:ea typeface="Calibri"/>
                <a:cs typeface="Calibri"/>
                <a:sym typeface="Calibri"/>
              </a:rPr>
              <a:t>.</a:t>
            </a:r>
            <a:endParaRPr/>
          </a:p>
          <a:p>
            <a:pPr indent="-127000" lvl="0" marL="0" marR="0" rtl="0" algn="l">
              <a:lnSpc>
                <a:spcPct val="100000"/>
              </a:lnSpc>
              <a:spcBef>
                <a:spcPts val="400"/>
              </a:spcBef>
              <a:spcAft>
                <a:spcPts val="0"/>
              </a:spcAft>
              <a:buClr>
                <a:schemeClr val="dk1"/>
              </a:buClr>
              <a:buSzPts val="2000"/>
              <a:buFont typeface="Calibri"/>
              <a:buAutoNum type="arabicPeriod"/>
            </a:pPr>
            <a:r>
              <a:rPr b="1" i="0" lang="en-US" sz="2000" u="none">
                <a:solidFill>
                  <a:schemeClr val="dk1"/>
                </a:solidFill>
                <a:latin typeface="Calibri"/>
                <a:ea typeface="Calibri"/>
                <a:cs typeface="Calibri"/>
                <a:sym typeface="Calibri"/>
              </a:rPr>
              <a:t>Keep </a:t>
            </a:r>
            <a:r>
              <a:rPr b="1" i="0" lang="en-US" sz="2000" u="sng">
                <a:solidFill>
                  <a:schemeClr val="dk1"/>
                </a:solidFill>
                <a:latin typeface="Calibri"/>
                <a:ea typeface="Calibri"/>
                <a:cs typeface="Calibri"/>
                <a:sym typeface="Calibri"/>
              </a:rPr>
              <a:t>students more engaged</a:t>
            </a:r>
            <a:r>
              <a:rPr b="1" i="0" lang="en-US" sz="2000" u="none">
                <a:solidFill>
                  <a:schemeClr val="dk1"/>
                </a:solidFill>
                <a:latin typeface="Calibri"/>
                <a:ea typeface="Calibri"/>
                <a:cs typeface="Calibri"/>
                <a:sym typeface="Calibri"/>
              </a:rPr>
              <a:t> in the classroom discussion compared to straight lecture.</a:t>
            </a:r>
            <a:endParaRPr/>
          </a:p>
          <a:p>
            <a:pPr indent="-127000" lvl="0" marL="0" marR="0" rtl="0" algn="l">
              <a:lnSpc>
                <a:spcPct val="100000"/>
              </a:lnSpc>
              <a:spcBef>
                <a:spcPts val="400"/>
              </a:spcBef>
              <a:spcAft>
                <a:spcPts val="0"/>
              </a:spcAft>
              <a:buClr>
                <a:srgbClr val="0000FF"/>
              </a:buClr>
              <a:buSzPts val="2000"/>
              <a:buFont typeface="Calibri"/>
              <a:buAutoNum type="arabicPeriod"/>
            </a:pPr>
            <a:r>
              <a:rPr b="1" i="0" lang="en-US" sz="2000" u="sng">
                <a:solidFill>
                  <a:srgbClr val="0000FF"/>
                </a:solidFill>
                <a:latin typeface="Calibri"/>
                <a:ea typeface="Calibri"/>
                <a:cs typeface="Calibri"/>
                <a:sym typeface="Calibri"/>
              </a:rPr>
              <a:t>Positively associate</a:t>
            </a:r>
            <a:r>
              <a:rPr b="1" i="0" lang="en-US" sz="2000" u="none">
                <a:solidFill>
                  <a:srgbClr val="0000FF"/>
                </a:solidFill>
                <a:latin typeface="Calibri"/>
                <a:ea typeface="Calibri"/>
                <a:cs typeface="Calibri"/>
                <a:sym typeface="Calibri"/>
              </a:rPr>
              <a:t> the topic in particular and the course subject in general </a:t>
            </a:r>
            <a:r>
              <a:rPr b="1" i="0" lang="en-US" sz="2000" u="sng">
                <a:solidFill>
                  <a:srgbClr val="0000FF"/>
                </a:solidFill>
                <a:latin typeface="Calibri"/>
                <a:ea typeface="Calibri"/>
                <a:cs typeface="Calibri"/>
                <a:sym typeface="Calibri"/>
              </a:rPr>
              <a:t>with exploration and active learning</a:t>
            </a:r>
            <a:r>
              <a:rPr b="1" i="0" lang="en-US" sz="2000" u="none">
                <a:solidFill>
                  <a:srgbClr val="0000FF"/>
                </a:solidFill>
                <a:latin typeface="Calibri"/>
                <a:ea typeface="Calibri"/>
                <a:cs typeface="Calibri"/>
                <a:sym typeface="Calibri"/>
              </a:rPr>
              <a:t>.</a:t>
            </a:r>
            <a:endParaRPr/>
          </a:p>
          <a:p>
            <a:pPr indent="-127000" lvl="0" marL="0" marR="0" rtl="0" algn="l">
              <a:lnSpc>
                <a:spcPct val="100000"/>
              </a:lnSpc>
              <a:spcBef>
                <a:spcPts val="400"/>
              </a:spcBef>
              <a:spcAft>
                <a:spcPts val="0"/>
              </a:spcAft>
              <a:buClr>
                <a:srgbClr val="0000FF"/>
              </a:buClr>
              <a:buSzPts val="2000"/>
              <a:buFont typeface="Calibri"/>
              <a:buAutoNum type="arabicPeriod"/>
            </a:pPr>
            <a:r>
              <a:rPr b="1" i="0" lang="en-US" sz="2000" u="sng">
                <a:solidFill>
                  <a:srgbClr val="0000FF"/>
                </a:solidFill>
                <a:latin typeface="Calibri"/>
                <a:ea typeface="Calibri"/>
                <a:cs typeface="Calibri"/>
                <a:sym typeface="Calibri"/>
              </a:rPr>
              <a:t>Associate accounting with</a:t>
            </a:r>
            <a:r>
              <a:rPr b="1" i="0" lang="en-US" sz="2000" u="none">
                <a:solidFill>
                  <a:srgbClr val="0000FF"/>
                </a:solidFill>
                <a:latin typeface="Calibri"/>
                <a:ea typeface="Calibri"/>
                <a:cs typeface="Calibri"/>
                <a:sym typeface="Calibri"/>
              </a:rPr>
              <a:t> analysis, judgment, ethics, and decision making.</a:t>
            </a:r>
            <a:endParaRPr/>
          </a:p>
          <a:p>
            <a:pPr indent="-127000" lvl="0" marL="0" marR="0" rtl="0" algn="l">
              <a:lnSpc>
                <a:spcPct val="100000"/>
              </a:lnSpc>
              <a:spcBef>
                <a:spcPts val="400"/>
              </a:spcBef>
              <a:spcAft>
                <a:spcPts val="0"/>
              </a:spcAft>
              <a:buClr>
                <a:srgbClr val="0000FF"/>
              </a:buClr>
              <a:buSzPts val="2000"/>
              <a:buFont typeface="Calibri"/>
              <a:buAutoNum type="arabicPeriod"/>
            </a:pPr>
            <a:r>
              <a:rPr b="1" i="0" lang="en-US" sz="2000" u="none">
                <a:solidFill>
                  <a:srgbClr val="0000FF"/>
                </a:solidFill>
                <a:latin typeface="Calibri"/>
                <a:ea typeface="Calibri"/>
                <a:cs typeface="Calibri"/>
                <a:sym typeface="Calibri"/>
              </a:rPr>
              <a:t>Reinforce the idea that </a:t>
            </a:r>
            <a:r>
              <a:rPr b="1" i="0" lang="en-US" sz="2000" u="sng">
                <a:solidFill>
                  <a:srgbClr val="0000FF"/>
                </a:solidFill>
                <a:latin typeface="Calibri"/>
                <a:ea typeface="Calibri"/>
                <a:cs typeface="Calibri"/>
                <a:sym typeface="Calibri"/>
              </a:rPr>
              <a:t>real-world decisions are made in teams</a:t>
            </a:r>
            <a:r>
              <a:rPr b="1" i="0" lang="en-US" sz="2000" u="none">
                <a:solidFill>
                  <a:srgbClr val="0000FF"/>
                </a:solidFill>
                <a:latin typeface="Calibri"/>
                <a:ea typeface="Calibri"/>
                <a:cs typeface="Calibri"/>
                <a:sym typeface="Calibri"/>
              </a:rPr>
              <a:t>.</a:t>
            </a:r>
            <a:endParaRPr/>
          </a:p>
          <a:p>
            <a:pPr indent="-127000" lvl="0" marL="0" marR="0" rtl="0" algn="l">
              <a:lnSpc>
                <a:spcPct val="100000"/>
              </a:lnSpc>
              <a:spcBef>
                <a:spcPts val="400"/>
              </a:spcBef>
              <a:spcAft>
                <a:spcPts val="0"/>
              </a:spcAft>
              <a:buClr>
                <a:schemeClr val="dk1"/>
              </a:buClr>
              <a:buSzPts val="2000"/>
              <a:buFont typeface="Calibri"/>
              <a:buAutoNum type="arabicPeriod"/>
            </a:pPr>
            <a:r>
              <a:rPr b="1" i="0" lang="en-US" sz="2000" u="none">
                <a:solidFill>
                  <a:schemeClr val="dk1"/>
                </a:solidFill>
                <a:latin typeface="Calibri"/>
                <a:ea typeface="Calibri"/>
                <a:cs typeface="Calibri"/>
                <a:sym typeface="Calibri"/>
              </a:rPr>
              <a:t>Develop student </a:t>
            </a:r>
            <a:r>
              <a:rPr b="1" i="0" lang="en-US" sz="2000" u="sng">
                <a:solidFill>
                  <a:schemeClr val="dk1"/>
                </a:solidFill>
                <a:latin typeface="Calibri"/>
                <a:ea typeface="Calibri"/>
                <a:cs typeface="Calibri"/>
                <a:sym typeface="Calibri"/>
              </a:rPr>
              <a:t>social interaction skills</a:t>
            </a:r>
            <a:r>
              <a:rPr b="1" i="0" lang="en-US" sz="2000" u="none">
                <a:solidFill>
                  <a:schemeClr val="dk1"/>
                </a:solidFill>
                <a:latin typeface="Calibri"/>
                <a:ea typeface="Calibri"/>
                <a:cs typeface="Calibri"/>
                <a:sym typeface="Calibri"/>
              </a:rPr>
              <a:t>.</a:t>
            </a:r>
            <a:endParaRPr/>
          </a:p>
          <a:p>
            <a:pPr indent="-127000" lvl="0" marL="0" marR="0" rtl="0" algn="l">
              <a:lnSpc>
                <a:spcPct val="100000"/>
              </a:lnSpc>
              <a:spcBef>
                <a:spcPts val="400"/>
              </a:spcBef>
              <a:spcAft>
                <a:spcPts val="0"/>
              </a:spcAft>
              <a:buClr>
                <a:schemeClr val="dk1"/>
              </a:buClr>
              <a:buSzPts val="2000"/>
              <a:buFont typeface="Calibri"/>
              <a:buAutoNum type="arabicPeriod"/>
            </a:pPr>
            <a:r>
              <a:rPr b="1" i="0" lang="en-US" sz="2000" u="none">
                <a:solidFill>
                  <a:schemeClr val="dk1"/>
                </a:solidFill>
                <a:latin typeface="Calibri"/>
                <a:ea typeface="Calibri"/>
                <a:cs typeface="Calibri"/>
                <a:sym typeface="Calibri"/>
              </a:rPr>
              <a:t>Give students a chance to discuss and debate technical material which develops student </a:t>
            </a:r>
            <a:r>
              <a:rPr b="1" i="0" lang="en-US" sz="2000" u="sng">
                <a:solidFill>
                  <a:schemeClr val="dk1"/>
                </a:solidFill>
                <a:latin typeface="Calibri"/>
                <a:ea typeface="Calibri"/>
                <a:cs typeface="Calibri"/>
                <a:sym typeface="Calibri"/>
              </a:rPr>
              <a:t>oral communication skills</a:t>
            </a:r>
            <a:r>
              <a:rPr b="1" i="0" lang="en-US" sz="2000" u="none">
                <a:solidFill>
                  <a:schemeClr val="dk1"/>
                </a:solidFill>
                <a:latin typeface="Calibri"/>
                <a:ea typeface="Calibri"/>
                <a:cs typeface="Calibri"/>
                <a:sym typeface="Calibri"/>
              </a:rPr>
              <a:t>.</a:t>
            </a:r>
            <a:endParaRPr/>
          </a:p>
          <a:p>
            <a:pPr indent="-127000" lvl="0" marL="0" marR="0" rtl="0" algn="l">
              <a:lnSpc>
                <a:spcPct val="100000"/>
              </a:lnSpc>
              <a:spcBef>
                <a:spcPts val="400"/>
              </a:spcBef>
              <a:spcAft>
                <a:spcPts val="0"/>
              </a:spcAft>
              <a:buClr>
                <a:schemeClr val="dk1"/>
              </a:buClr>
              <a:buSzPts val="2000"/>
              <a:buFont typeface="Calibri"/>
              <a:buAutoNum type="arabicPeriod"/>
            </a:pPr>
            <a:r>
              <a:rPr b="1" i="0" lang="en-US" sz="2000" u="none">
                <a:solidFill>
                  <a:schemeClr val="dk1"/>
                </a:solidFill>
                <a:latin typeface="Calibri"/>
                <a:ea typeface="Calibri"/>
                <a:cs typeface="Calibri"/>
                <a:sym typeface="Calibri"/>
              </a:rPr>
              <a:t>Provide a setting in which students can develop and practice </a:t>
            </a:r>
            <a:r>
              <a:rPr b="1" i="0" lang="en-US" sz="2000" u="sng">
                <a:solidFill>
                  <a:schemeClr val="dk1"/>
                </a:solidFill>
                <a:latin typeface="Calibri"/>
                <a:ea typeface="Calibri"/>
                <a:cs typeface="Calibri"/>
                <a:sym typeface="Calibri"/>
              </a:rPr>
              <a:t>leadership skills</a:t>
            </a:r>
            <a:r>
              <a:rPr b="1" i="0" lang="en-US" sz="2000" u="none">
                <a:solidFill>
                  <a:schemeClr val="dk1"/>
                </a:solidFill>
                <a:latin typeface="Calibri"/>
                <a:ea typeface="Calibri"/>
                <a:cs typeface="Calibri"/>
                <a:sym typeface="Calibri"/>
              </a:rPr>
              <a:t>.</a:t>
            </a:r>
            <a:endParaRPr/>
          </a:p>
          <a:p>
            <a:pPr indent="-215900" lvl="0" marL="342900" marR="0" rtl="0" algn="l">
              <a:spcBef>
                <a:spcPts val="400"/>
              </a:spcBef>
              <a:spcAft>
                <a:spcPts val="0"/>
              </a:spcAft>
              <a:buClr>
                <a:schemeClr val="dk1"/>
              </a:buClr>
              <a:buSzPts val="2000"/>
              <a:buFont typeface="Arial"/>
              <a:buNone/>
            </a:pPr>
            <a:r>
              <a:t/>
            </a:r>
            <a:endParaRPr b="1" i="0" sz="2000" u="none">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7"/>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B050"/>
              </a:buClr>
              <a:buSzPts val="2800"/>
              <a:buFont typeface="Calibri"/>
              <a:buNone/>
            </a:pPr>
            <a:r>
              <a:rPr b="1" i="0" lang="en-US" sz="2800" u="none">
                <a:solidFill>
                  <a:srgbClr val="00B050"/>
                </a:solidFill>
                <a:latin typeface="Calibri"/>
                <a:ea typeface="Calibri"/>
                <a:cs typeface="Calibri"/>
                <a:sym typeface="Calibri"/>
              </a:rPr>
              <a:t>ChatGPT</a:t>
            </a:r>
            <a:br>
              <a:rPr b="1" i="0" lang="en-US" sz="4800" u="none">
                <a:solidFill>
                  <a:srgbClr val="0000FF"/>
                </a:solidFill>
                <a:latin typeface="Calibri"/>
                <a:ea typeface="Calibri"/>
                <a:cs typeface="Calibri"/>
                <a:sym typeface="Calibri"/>
              </a:rPr>
            </a:br>
            <a:r>
              <a:rPr b="1" i="0" lang="en-US" sz="3200" u="none">
                <a:solidFill>
                  <a:srgbClr val="0000FF"/>
                </a:solidFill>
                <a:latin typeface="Calibri"/>
                <a:ea typeface="Calibri"/>
                <a:cs typeface="Calibri"/>
                <a:sym typeface="Calibri"/>
              </a:rPr>
              <a:t>What Should We Do? – </a:t>
            </a:r>
            <a:r>
              <a:rPr b="1" i="0" lang="en-US" sz="3200" u="none">
                <a:solidFill>
                  <a:srgbClr val="FF0000"/>
                </a:solidFill>
                <a:latin typeface="Calibri"/>
                <a:ea typeface="Calibri"/>
                <a:cs typeface="Calibri"/>
                <a:sym typeface="Calibri"/>
              </a:rPr>
              <a:t>Enrich the Assignments!</a:t>
            </a:r>
            <a:endParaRPr/>
          </a:p>
        </p:txBody>
      </p:sp>
      <p:sp>
        <p:nvSpPr>
          <p:cNvPr id="304" name="Google Shape;304;p47"/>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2000"/>
              <a:buFont typeface="Arial"/>
              <a:buNone/>
            </a:pPr>
            <a:r>
              <a:rPr b="1" i="0" lang="en-US" sz="2000" u="sng">
                <a:solidFill>
                  <a:srgbClr val="FF0000"/>
                </a:solidFill>
                <a:latin typeface="Calibri"/>
                <a:ea typeface="Calibri"/>
                <a:cs typeface="Calibri"/>
                <a:sym typeface="Calibri"/>
              </a:rPr>
              <a:t>Well-designed OUT-OF-CLASS </a:t>
            </a:r>
            <a:r>
              <a:rPr b="1" i="0" lang="en-US" sz="2000" u="sng">
                <a:solidFill>
                  <a:srgbClr val="00B050"/>
                </a:solidFill>
                <a:latin typeface="Calibri"/>
                <a:ea typeface="Calibri"/>
                <a:cs typeface="Calibri"/>
                <a:sym typeface="Calibri"/>
              </a:rPr>
              <a:t>PROJECTS</a:t>
            </a:r>
            <a:r>
              <a:rPr b="1" i="0" lang="en-US" sz="2000" u="sng">
                <a:solidFill>
                  <a:srgbClr val="FF0000"/>
                </a:solidFill>
                <a:latin typeface="Calibri"/>
                <a:ea typeface="Calibri"/>
                <a:cs typeface="Calibri"/>
                <a:sym typeface="Calibri"/>
              </a:rPr>
              <a:t> have the following benefits</a:t>
            </a:r>
            <a:r>
              <a:rPr b="0" i="0" lang="en-US" sz="2000" u="none">
                <a:solidFill>
                  <a:srgbClr val="FF0000"/>
                </a:solidFill>
                <a:latin typeface="Calibri"/>
                <a:ea typeface="Calibri"/>
                <a:cs typeface="Calibri"/>
                <a:sym typeface="Calibri"/>
              </a:rPr>
              <a:t>.</a:t>
            </a:r>
            <a:endParaRPr/>
          </a:p>
          <a:p>
            <a:pPr indent="-139700" lvl="0" marL="0" marR="0" rtl="0" algn="l">
              <a:lnSpc>
                <a:spcPct val="100000"/>
              </a:lnSpc>
              <a:spcBef>
                <a:spcPts val="440"/>
              </a:spcBef>
              <a:spcAft>
                <a:spcPts val="0"/>
              </a:spcAft>
              <a:buClr>
                <a:schemeClr val="dk1"/>
              </a:buClr>
              <a:buSzPts val="2200"/>
              <a:buFont typeface="Calibri"/>
              <a:buAutoNum type="arabicPeriod"/>
            </a:pPr>
            <a:r>
              <a:rPr b="1" i="0" lang="en-US" sz="2200" u="none">
                <a:solidFill>
                  <a:schemeClr val="dk1"/>
                </a:solidFill>
                <a:latin typeface="Calibri"/>
                <a:ea typeface="Calibri"/>
                <a:cs typeface="Calibri"/>
                <a:sym typeface="Calibri"/>
              </a:rPr>
              <a:t>Give students a taste of a </a:t>
            </a:r>
            <a:r>
              <a:rPr b="1" i="0" lang="en-US" sz="2200" u="sng">
                <a:solidFill>
                  <a:srgbClr val="FF0000"/>
                </a:solidFill>
                <a:latin typeface="Calibri"/>
                <a:ea typeface="Calibri"/>
                <a:cs typeface="Calibri"/>
                <a:sym typeface="Calibri"/>
              </a:rPr>
              <a:t>more realistic business environment</a:t>
            </a:r>
            <a:r>
              <a:rPr b="1" i="0" lang="en-US" sz="2200" u="none">
                <a:solidFill>
                  <a:schemeClr val="dk1"/>
                </a:solidFill>
                <a:latin typeface="Calibri"/>
                <a:ea typeface="Calibri"/>
                <a:cs typeface="Calibri"/>
                <a:sym typeface="Calibri"/>
              </a:rPr>
              <a:t> relative to what they get in textbook exercises and classroom discussions.</a:t>
            </a:r>
            <a:endParaRPr/>
          </a:p>
          <a:p>
            <a:pPr indent="-139700" lvl="0" marL="0" marR="0" rtl="0" algn="l">
              <a:lnSpc>
                <a:spcPct val="100000"/>
              </a:lnSpc>
              <a:spcBef>
                <a:spcPts val="440"/>
              </a:spcBef>
              <a:spcAft>
                <a:spcPts val="0"/>
              </a:spcAft>
              <a:buClr>
                <a:schemeClr val="dk1"/>
              </a:buClr>
              <a:buSzPts val="2200"/>
              <a:buFont typeface="Calibri"/>
              <a:buAutoNum type="arabicPeriod"/>
            </a:pPr>
            <a:r>
              <a:rPr b="1" i="0" lang="en-US" sz="2200" u="none">
                <a:solidFill>
                  <a:schemeClr val="dk1"/>
                </a:solidFill>
                <a:latin typeface="Calibri"/>
                <a:ea typeface="Calibri"/>
                <a:cs typeface="Calibri"/>
                <a:sym typeface="Calibri"/>
              </a:rPr>
              <a:t>Immerse students in </a:t>
            </a:r>
            <a:r>
              <a:rPr b="1" i="0" lang="en-US" sz="2200" u="sng">
                <a:solidFill>
                  <a:srgbClr val="FF0000"/>
                </a:solidFill>
                <a:latin typeface="Calibri"/>
                <a:ea typeface="Calibri"/>
                <a:cs typeface="Calibri"/>
                <a:sym typeface="Calibri"/>
              </a:rPr>
              <a:t>messy fact situations</a:t>
            </a:r>
            <a:r>
              <a:rPr b="1" i="0" lang="en-US" sz="2200" u="none">
                <a:solidFill>
                  <a:schemeClr val="dk1"/>
                </a:solidFill>
                <a:latin typeface="Calibri"/>
                <a:ea typeface="Calibri"/>
                <a:cs typeface="Calibri"/>
                <a:sym typeface="Calibri"/>
              </a:rPr>
              <a:t> relative to the sterile, clear-answer settings they get in their homework.</a:t>
            </a:r>
            <a:endParaRPr/>
          </a:p>
          <a:p>
            <a:pPr indent="-139700" lvl="0" marL="0" marR="0" rtl="0" algn="l">
              <a:lnSpc>
                <a:spcPct val="100000"/>
              </a:lnSpc>
              <a:spcBef>
                <a:spcPts val="440"/>
              </a:spcBef>
              <a:spcAft>
                <a:spcPts val="0"/>
              </a:spcAft>
              <a:buClr>
                <a:schemeClr val="dk1"/>
              </a:buClr>
              <a:buSzPts val="2200"/>
              <a:buFont typeface="Calibri"/>
              <a:buAutoNum type="arabicPeriod"/>
            </a:pPr>
            <a:r>
              <a:rPr b="1" i="0" lang="en-US" sz="2200" u="none">
                <a:solidFill>
                  <a:schemeClr val="dk1"/>
                </a:solidFill>
                <a:latin typeface="Calibri"/>
                <a:ea typeface="Calibri"/>
                <a:cs typeface="Calibri"/>
                <a:sym typeface="Calibri"/>
              </a:rPr>
              <a:t>Place students in </a:t>
            </a:r>
            <a:r>
              <a:rPr b="1" i="0" lang="en-US" sz="2200" u="sng">
                <a:solidFill>
                  <a:srgbClr val="FF0000"/>
                </a:solidFill>
                <a:latin typeface="Calibri"/>
                <a:ea typeface="Calibri"/>
                <a:cs typeface="Calibri"/>
                <a:sym typeface="Calibri"/>
              </a:rPr>
              <a:t>working group settings</a:t>
            </a:r>
            <a:r>
              <a:rPr b="1" i="0" lang="en-US" sz="2200" u="none">
                <a:solidFill>
                  <a:schemeClr val="dk1"/>
                </a:solidFill>
                <a:latin typeface="Calibri"/>
                <a:ea typeface="Calibri"/>
                <a:cs typeface="Calibri"/>
                <a:sym typeface="Calibri"/>
              </a:rPr>
              <a:t> in which they learn much more than accounting content: group dynamics, managing workload in a team, schedule planning, and so forth.</a:t>
            </a:r>
            <a:endParaRPr/>
          </a:p>
          <a:p>
            <a:pPr indent="-139700" lvl="0" marL="0" marR="0" rtl="0" algn="l">
              <a:lnSpc>
                <a:spcPct val="100000"/>
              </a:lnSpc>
              <a:spcBef>
                <a:spcPts val="440"/>
              </a:spcBef>
              <a:spcAft>
                <a:spcPts val="0"/>
              </a:spcAft>
              <a:buClr>
                <a:schemeClr val="dk1"/>
              </a:buClr>
              <a:buSzPts val="2200"/>
              <a:buFont typeface="Calibri"/>
              <a:buAutoNum type="arabicPeriod"/>
            </a:pPr>
            <a:r>
              <a:rPr b="1" i="0" lang="en-US" sz="2200" u="none">
                <a:solidFill>
                  <a:schemeClr val="dk1"/>
                </a:solidFill>
                <a:latin typeface="Calibri"/>
                <a:ea typeface="Calibri"/>
                <a:cs typeface="Calibri"/>
                <a:sym typeface="Calibri"/>
              </a:rPr>
              <a:t>Confirm to students that the </a:t>
            </a:r>
            <a:r>
              <a:rPr b="1" i="0" lang="en-US" sz="2200" u="sng">
                <a:solidFill>
                  <a:srgbClr val="FF0000"/>
                </a:solidFill>
                <a:latin typeface="Calibri"/>
                <a:ea typeface="Calibri"/>
                <a:cs typeface="Calibri"/>
                <a:sym typeface="Calibri"/>
              </a:rPr>
              <a:t>content</a:t>
            </a:r>
            <a:r>
              <a:rPr b="1" i="0" lang="en-US" sz="2200" u="none">
                <a:solidFill>
                  <a:schemeClr val="dk1"/>
                </a:solidFill>
                <a:latin typeface="Calibri"/>
                <a:ea typeface="Calibri"/>
                <a:cs typeface="Calibri"/>
                <a:sym typeface="Calibri"/>
              </a:rPr>
              <a:t> they are learning in the classroom really does have some </a:t>
            </a:r>
            <a:r>
              <a:rPr b="1" i="0" lang="en-US" sz="2200" u="sng">
                <a:solidFill>
                  <a:srgbClr val="FF0000"/>
                </a:solidFill>
                <a:latin typeface="Calibri"/>
                <a:ea typeface="Calibri"/>
                <a:cs typeface="Calibri"/>
                <a:sym typeface="Calibri"/>
              </a:rPr>
              <a:t>relevance</a:t>
            </a:r>
            <a:r>
              <a:rPr b="1" i="0" lang="en-US" sz="2200" u="none">
                <a:solidFill>
                  <a:schemeClr val="dk1"/>
                </a:solidFill>
                <a:latin typeface="Calibri"/>
                <a:ea typeface="Calibri"/>
                <a:cs typeface="Calibri"/>
                <a:sym typeface="Calibri"/>
              </a:rPr>
              <a:t> in the real world.</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8"/>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B050"/>
              </a:buClr>
              <a:buSzPts val="2800"/>
              <a:buFont typeface="Calibri"/>
              <a:buNone/>
            </a:pPr>
            <a:r>
              <a:rPr b="1" i="0" lang="en-US" sz="2800" u="none">
                <a:solidFill>
                  <a:srgbClr val="00B050"/>
                </a:solidFill>
                <a:latin typeface="Calibri"/>
                <a:ea typeface="Calibri"/>
                <a:cs typeface="Calibri"/>
                <a:sym typeface="Calibri"/>
              </a:rPr>
              <a:t>ChatGPT</a:t>
            </a:r>
            <a:br>
              <a:rPr b="1" i="0" lang="en-US" sz="4800" u="none">
                <a:solidFill>
                  <a:srgbClr val="0000FF"/>
                </a:solidFill>
                <a:latin typeface="Calibri"/>
                <a:ea typeface="Calibri"/>
                <a:cs typeface="Calibri"/>
                <a:sym typeface="Calibri"/>
              </a:rPr>
            </a:br>
            <a:r>
              <a:rPr b="1" i="0" lang="en-US" sz="2800" u="none">
                <a:solidFill>
                  <a:srgbClr val="0000FF"/>
                </a:solidFill>
                <a:latin typeface="Calibri"/>
                <a:ea typeface="Calibri"/>
                <a:cs typeface="Calibri"/>
                <a:sym typeface="Calibri"/>
              </a:rPr>
              <a:t>What threat does ChatGPT pose to the teaching of accounting at colleges and universities?</a:t>
            </a:r>
            <a:endParaRPr/>
          </a:p>
        </p:txBody>
      </p:sp>
      <p:sp>
        <p:nvSpPr>
          <p:cNvPr id="310" name="Google Shape;310;p48"/>
          <p:cNvSpPr txBox="1"/>
          <p:nvPr>
            <p:ph idx="1" type="body"/>
          </p:nvPr>
        </p:nvSpPr>
        <p:spPr>
          <a:xfrm>
            <a:off x="381000" y="1143000"/>
            <a:ext cx="8229600" cy="45259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Arial"/>
              <a:buNone/>
            </a:pPr>
            <a:r>
              <a:rPr b="1" i="0" lang="en-US" sz="3600" u="none">
                <a:solidFill>
                  <a:schemeClr val="dk1"/>
                </a:solidFill>
                <a:latin typeface="Calibri"/>
                <a:ea typeface="Calibri"/>
                <a:cs typeface="Calibri"/>
                <a:sym typeface="Calibri"/>
              </a:rPr>
              <a:t>Let’s ASK </a:t>
            </a:r>
            <a:r>
              <a:rPr b="1" i="0" lang="en-US" sz="3600" u="none">
                <a:solidFill>
                  <a:srgbClr val="00B050"/>
                </a:solidFill>
                <a:latin typeface="Calibri"/>
                <a:ea typeface="Calibri"/>
                <a:cs typeface="Calibri"/>
                <a:sym typeface="Calibri"/>
              </a:rPr>
              <a:t>ChatGPT</a:t>
            </a:r>
            <a:r>
              <a:rPr b="1" i="0" lang="en-US" sz="3600" u="none">
                <a:solidFill>
                  <a:schemeClr val="dk1"/>
                </a:solidFill>
                <a:latin typeface="Calibri"/>
                <a:ea typeface="Calibri"/>
                <a:cs typeface="Calibri"/>
                <a:sym typeface="Calibri"/>
              </a:rPr>
              <a:t>!!</a:t>
            </a:r>
            <a:endParaRPr/>
          </a:p>
          <a:p>
            <a:pPr indent="0" lvl="0" marL="0" marR="0" rtl="0" algn="l">
              <a:lnSpc>
                <a:spcPct val="100000"/>
              </a:lnSpc>
              <a:spcBef>
                <a:spcPts val="0"/>
              </a:spcBef>
              <a:spcAft>
                <a:spcPts val="0"/>
              </a:spcAft>
              <a:buClr>
                <a:srgbClr val="FF0000"/>
              </a:buClr>
              <a:buSzPts val="1800"/>
              <a:buFont typeface="Arial"/>
              <a:buNone/>
            </a:pPr>
            <a:r>
              <a:rPr b="1" i="0" lang="en-US" sz="1800" u="sng">
                <a:solidFill>
                  <a:srgbClr val="FF0000"/>
                </a:solidFill>
                <a:latin typeface="Times New Roman"/>
                <a:ea typeface="Times New Roman"/>
                <a:cs typeface="Times New Roman"/>
                <a:sym typeface="Times New Roman"/>
              </a:rPr>
              <a:t>Dependence on AI for basic knowledge</a:t>
            </a:r>
            <a:r>
              <a:rPr b="0" i="0" lang="en-US" sz="1800" u="none">
                <a:solidFill>
                  <a:schemeClr val="dk1"/>
                </a:solidFill>
                <a:latin typeface="Times New Roman"/>
                <a:ea typeface="Times New Roman"/>
                <a:cs typeface="Times New Roman"/>
                <a:sym typeface="Times New Roman"/>
              </a:rPr>
              <a:t>: Students may become overly reliant on AI models.</a:t>
            </a:r>
            <a:endParaRPr/>
          </a:p>
          <a:p>
            <a:pPr indent="0" lvl="0" marL="0" marR="0" rtl="0" algn="l">
              <a:lnSpc>
                <a:spcPct val="100000"/>
              </a:lnSpc>
              <a:spcBef>
                <a:spcPts val="0"/>
              </a:spcBef>
              <a:spcAft>
                <a:spcPts val="0"/>
              </a:spcAft>
              <a:buClr>
                <a:srgbClr val="0000FF"/>
              </a:buClr>
              <a:buSzPts val="1800"/>
              <a:buFont typeface="Arial"/>
              <a:buNone/>
            </a:pPr>
            <a:r>
              <a:rPr b="1" i="0" lang="en-US" sz="1800" u="sng">
                <a:solidFill>
                  <a:srgbClr val="0000FF"/>
                </a:solidFill>
                <a:latin typeface="Times New Roman"/>
                <a:ea typeface="Times New Roman"/>
                <a:cs typeface="Times New Roman"/>
                <a:sym typeface="Times New Roman"/>
              </a:rPr>
              <a:t>Reduced emphasis on practical application</a:t>
            </a:r>
            <a:r>
              <a:rPr b="0" i="0" lang="en-US" sz="1800" u="none">
                <a:solidFill>
                  <a:schemeClr val="dk1"/>
                </a:solidFill>
                <a:latin typeface="Times New Roman"/>
                <a:ea typeface="Times New Roman"/>
                <a:cs typeface="Times New Roman"/>
                <a:sym typeface="Times New Roman"/>
              </a:rPr>
              <a:t>: AI models may reduce the emphasis on practical application and real-world problem-solving.</a:t>
            </a:r>
            <a:endParaRPr/>
          </a:p>
          <a:p>
            <a:pPr indent="0" lvl="0" marL="0" marR="0" rtl="0" algn="l">
              <a:lnSpc>
                <a:spcPct val="100000"/>
              </a:lnSpc>
              <a:spcBef>
                <a:spcPts val="0"/>
              </a:spcBef>
              <a:spcAft>
                <a:spcPts val="0"/>
              </a:spcAft>
              <a:buClr>
                <a:srgbClr val="00B050"/>
              </a:buClr>
              <a:buSzPts val="1800"/>
              <a:buFont typeface="Arial"/>
              <a:buNone/>
            </a:pPr>
            <a:r>
              <a:rPr b="1" i="0" lang="en-US" sz="1800" u="sng">
                <a:solidFill>
                  <a:srgbClr val="00B050"/>
                </a:solidFill>
                <a:latin typeface="Times New Roman"/>
                <a:ea typeface="Times New Roman"/>
                <a:cs typeface="Times New Roman"/>
                <a:sym typeface="Times New Roman"/>
              </a:rPr>
              <a:t>Limitations in interactive and hands-on learning</a:t>
            </a:r>
            <a:r>
              <a:rPr b="0" i="0" lang="en-US" sz="1800" u="none">
                <a:solidFill>
                  <a:schemeClr val="dk1"/>
                </a:solidFill>
                <a:latin typeface="Times New Roman"/>
                <a:ea typeface="Times New Roman"/>
                <a:cs typeface="Times New Roman"/>
                <a:sym typeface="Times New Roman"/>
              </a:rPr>
              <a:t>: AI models may not fully replicate the interactive and hands-on learning experience that is crucial in accounting education. </a:t>
            </a:r>
            <a:endParaRPr/>
          </a:p>
          <a:p>
            <a:pPr indent="0" lvl="0" marL="0" marR="0" rtl="0" algn="l">
              <a:lnSpc>
                <a:spcPct val="100000"/>
              </a:lnSpc>
              <a:spcBef>
                <a:spcPts val="0"/>
              </a:spcBef>
              <a:spcAft>
                <a:spcPts val="0"/>
              </a:spcAft>
              <a:buClr>
                <a:srgbClr val="FF0000"/>
              </a:buClr>
              <a:buSzPts val="1800"/>
              <a:buFont typeface="Arial"/>
              <a:buNone/>
            </a:pPr>
            <a:r>
              <a:rPr b="1" i="0" lang="en-US" sz="1800" u="sng">
                <a:solidFill>
                  <a:srgbClr val="FF0000"/>
                </a:solidFill>
                <a:latin typeface="Times New Roman"/>
                <a:ea typeface="Times New Roman"/>
                <a:cs typeface="Times New Roman"/>
                <a:sym typeface="Times New Roman"/>
              </a:rPr>
              <a:t>Potential misinformation or errors</a:t>
            </a:r>
            <a:r>
              <a:rPr b="0" i="0" lang="en-US" sz="1800" u="none">
                <a:solidFill>
                  <a:schemeClr val="dk1"/>
                </a:solidFill>
                <a:latin typeface="Times New Roman"/>
                <a:ea typeface="Times New Roman"/>
                <a:cs typeface="Times New Roman"/>
                <a:sym typeface="Times New Roman"/>
              </a:rPr>
              <a:t>: Students may inadvertently learn incorrect information or rely on flawed analyses if they solely rely on AI models without critical evaluation and verification.</a:t>
            </a:r>
            <a:endParaRPr/>
          </a:p>
          <a:p>
            <a:pPr indent="0" lvl="0" marL="0"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FF"/>
              </a:buClr>
              <a:buSzPts val="2400"/>
              <a:buFont typeface="Arial"/>
              <a:buNone/>
            </a:pPr>
            <a:r>
              <a:rPr b="1" i="0" lang="en-US" sz="2400" u="sng">
                <a:solidFill>
                  <a:srgbClr val="0000FF"/>
                </a:solidFill>
                <a:latin typeface="Times New Roman"/>
                <a:ea typeface="Times New Roman"/>
                <a:cs typeface="Times New Roman"/>
                <a:sym typeface="Times New Roman"/>
              </a:rPr>
              <a:t>To mitigate these threats</a:t>
            </a:r>
            <a:r>
              <a:rPr b="0" i="0" lang="en-US" sz="2400" u="none">
                <a:solidFill>
                  <a:schemeClr val="dk1"/>
                </a:solidFill>
                <a:latin typeface="Times New Roman"/>
                <a:ea typeface="Times New Roman"/>
                <a:cs typeface="Times New Roman"/>
                <a:sym typeface="Times New Roman"/>
              </a:rPr>
              <a:t>, it is essential for accounting educators to include emphasizing critical thinking skills, focusing on practical application and real-world scenarios, promoting active learning strategies, and guiding students in effectively utilizing AI tools.</a:t>
            </a:r>
            <a:endParaRPr/>
          </a:p>
          <a:p>
            <a:pPr indent="-190500" lvl="0" marL="342900" marR="0" rtl="0" algn="l">
              <a:spcBef>
                <a:spcPts val="480"/>
              </a:spcBef>
              <a:spcAft>
                <a:spcPts val="0"/>
              </a:spcAft>
              <a:buClr>
                <a:schemeClr val="dk1"/>
              </a:buClr>
              <a:buSzPts val="2400"/>
              <a:buFont typeface="Arial"/>
              <a:buNone/>
            </a:pPr>
            <a:r>
              <a:t/>
            </a:r>
            <a:endParaRPr b="0" i="0" sz="2400" u="none">
              <a:solidFill>
                <a:schemeClr val="dk1"/>
              </a:solidFill>
              <a:latin typeface="Times New Roman"/>
              <a:ea typeface="Times New Roman"/>
              <a:cs typeface="Times New Roman"/>
              <a:sym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id="315" name="Google Shape;315;p49"/>
          <p:cNvPicPr preferRelativeResize="0"/>
          <p:nvPr/>
        </p:nvPicPr>
        <p:blipFill rotWithShape="1">
          <a:blip r:embed="rId3">
            <a:alphaModFix/>
          </a:blip>
          <a:srcRect b="15079" l="19999" r="13332" t="23016"/>
          <a:stretch/>
        </p:blipFill>
        <p:spPr>
          <a:xfrm>
            <a:off x="228600" y="1447800"/>
            <a:ext cx="8753475" cy="4267200"/>
          </a:xfrm>
          <a:prstGeom prst="rect">
            <a:avLst/>
          </a:prstGeom>
          <a:noFill/>
          <a:ln>
            <a:noFill/>
          </a:ln>
        </p:spPr>
      </p:pic>
      <p:sp>
        <p:nvSpPr>
          <p:cNvPr id="316" name="Google Shape;316;p4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000"/>
              <a:buFont typeface="Calibri"/>
              <a:buNone/>
            </a:pPr>
            <a:r>
              <a:rPr b="1" i="0" lang="en-US" sz="4000" u="none">
                <a:solidFill>
                  <a:srgbClr val="FF0000"/>
                </a:solidFill>
                <a:latin typeface="Calibri"/>
                <a:ea typeface="Calibri"/>
                <a:cs typeface="Calibri"/>
                <a:sym typeface="Calibri"/>
              </a:rPr>
              <a:t>Projects</a:t>
            </a:r>
            <a:r>
              <a:rPr b="1" i="0" lang="en-US" sz="4000" u="none">
                <a:solidFill>
                  <a:srgbClr val="0000FF"/>
                </a:solidFill>
                <a:latin typeface="Calibri"/>
                <a:ea typeface="Calibri"/>
                <a:cs typeface="Calibri"/>
                <a:sym typeface="Calibri"/>
              </a:rPr>
              <a:t> in Introductory Accounting</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5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4400">
              <a:solidFill>
                <a:schemeClr val="dk1"/>
              </a:solidFill>
              <a:latin typeface="Calibri"/>
              <a:ea typeface="Calibri"/>
              <a:cs typeface="Calibri"/>
              <a:sym typeface="Calibri"/>
            </a:endParaRPr>
          </a:p>
        </p:txBody>
      </p:sp>
      <p:pic>
        <p:nvPicPr>
          <p:cNvPr id="322" name="Google Shape;322;p50"/>
          <p:cNvPicPr preferRelativeResize="0"/>
          <p:nvPr/>
        </p:nvPicPr>
        <p:blipFill rotWithShape="1">
          <a:blip r:embed="rId3">
            <a:alphaModFix/>
          </a:blip>
          <a:srcRect b="0" l="0" r="0" t="0"/>
          <a:stretch/>
        </p:blipFill>
        <p:spPr>
          <a:xfrm>
            <a:off x="3095625" y="2584450"/>
            <a:ext cx="2952750" cy="4125912"/>
          </a:xfrm>
          <a:prstGeom prst="rect">
            <a:avLst/>
          </a:prstGeom>
          <a:noFill/>
          <a:ln>
            <a:noFill/>
          </a:ln>
        </p:spPr>
      </p:pic>
      <p:pic>
        <p:nvPicPr>
          <p:cNvPr id="323" name="Google Shape;323;p50"/>
          <p:cNvPicPr preferRelativeResize="0"/>
          <p:nvPr/>
        </p:nvPicPr>
        <p:blipFill rotWithShape="1">
          <a:blip r:embed="rId4">
            <a:alphaModFix/>
          </a:blip>
          <a:srcRect b="0" l="0" r="0" t="0"/>
          <a:stretch/>
        </p:blipFill>
        <p:spPr>
          <a:xfrm>
            <a:off x="1009650" y="365125"/>
            <a:ext cx="7124700" cy="22193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5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US" sz="4400" u="none">
                <a:solidFill>
                  <a:schemeClr val="dk1"/>
                </a:solidFill>
                <a:latin typeface="Calibri"/>
                <a:ea typeface="Calibri"/>
                <a:cs typeface="Calibri"/>
                <a:sym typeface="Calibri"/>
              </a:rPr>
              <a:t>Example of a Typical Round</a:t>
            </a:r>
            <a:endParaRPr/>
          </a:p>
        </p:txBody>
      </p:sp>
      <p:sp>
        <p:nvSpPr>
          <p:cNvPr id="329" name="Google Shape;329;p5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888888"/>
              </a:buClr>
              <a:buSzPts val="3200"/>
              <a:buNone/>
            </a:pPr>
            <a:r>
              <a:t/>
            </a:r>
            <a:endParaRPr>
              <a:solidFill>
                <a:srgbClr val="888888"/>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6"/>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FF"/>
              </a:buClr>
              <a:buSzPts val="3600"/>
              <a:buFont typeface="Calibri"/>
              <a:buNone/>
            </a:pPr>
            <a:r>
              <a:rPr b="1" i="0" lang="en-US" sz="3600" u="none">
                <a:solidFill>
                  <a:srgbClr val="0000FF"/>
                </a:solidFill>
                <a:latin typeface="Calibri"/>
                <a:ea typeface="Calibri"/>
                <a:cs typeface="Calibri"/>
                <a:sym typeface="Calibri"/>
              </a:rPr>
              <a:t>What is </a:t>
            </a:r>
            <a:r>
              <a:rPr b="1" i="0" lang="en-US" sz="3600" u="none">
                <a:solidFill>
                  <a:srgbClr val="00B050"/>
                </a:solidFill>
                <a:latin typeface="Calibri"/>
                <a:ea typeface="Calibri"/>
                <a:cs typeface="Calibri"/>
                <a:sym typeface="Calibri"/>
              </a:rPr>
              <a:t>ChatGPT</a:t>
            </a:r>
            <a:r>
              <a:rPr b="1" i="0" lang="en-US" sz="3600" u="none">
                <a:solidFill>
                  <a:srgbClr val="0000FF"/>
                </a:solidFill>
                <a:latin typeface="Calibri"/>
                <a:ea typeface="Calibri"/>
                <a:cs typeface="Calibri"/>
                <a:sym typeface="Calibri"/>
              </a:rPr>
              <a:t>?</a:t>
            </a:r>
            <a:br>
              <a:rPr b="1" i="0" lang="en-US" sz="3600" u="none">
                <a:solidFill>
                  <a:srgbClr val="0000FF"/>
                </a:solidFill>
                <a:latin typeface="Calibri"/>
                <a:ea typeface="Calibri"/>
                <a:cs typeface="Calibri"/>
                <a:sym typeface="Calibri"/>
              </a:rPr>
            </a:br>
            <a:r>
              <a:rPr b="1" i="0" lang="en-US" sz="3600" u="none">
                <a:solidFill>
                  <a:srgbClr val="FF0000"/>
                </a:solidFill>
                <a:latin typeface="Calibri"/>
                <a:ea typeface="Calibri"/>
                <a:cs typeface="Calibri"/>
                <a:sym typeface="Calibri"/>
              </a:rPr>
              <a:t>Let’s Ask ChatGPT!!</a:t>
            </a:r>
            <a:endParaRPr/>
          </a:p>
        </p:txBody>
      </p:sp>
      <p:sp>
        <p:nvSpPr>
          <p:cNvPr id="107" name="Google Shape;107;p16"/>
          <p:cNvSpPr txBox="1"/>
          <p:nvPr>
            <p:ph idx="1" type="body"/>
          </p:nvPr>
        </p:nvSpPr>
        <p:spPr>
          <a:xfrm>
            <a:off x="533400" y="1143000"/>
            <a:ext cx="8229600" cy="533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rPr b="1" i="0" lang="en-US" sz="2400" u="none" cap="none" strike="noStrike">
                <a:solidFill>
                  <a:schemeClr val="dk1"/>
                </a:solidFill>
                <a:latin typeface="Calibri"/>
                <a:ea typeface="Calibri"/>
                <a:cs typeface="Calibri"/>
                <a:sym typeface="Calibri"/>
              </a:rPr>
              <a:t>ChatGPT is a </a:t>
            </a:r>
            <a:r>
              <a:rPr b="1" i="0" lang="en-US" sz="2400" u="sng" cap="none" strike="noStrike">
                <a:solidFill>
                  <a:srgbClr val="FF0000"/>
                </a:solidFill>
                <a:latin typeface="Calibri"/>
                <a:ea typeface="Calibri"/>
                <a:cs typeface="Calibri"/>
                <a:sym typeface="Calibri"/>
              </a:rPr>
              <a:t>large language model</a:t>
            </a:r>
            <a:r>
              <a:rPr b="1" i="0" lang="en-US" sz="2400" u="none" cap="none" strike="noStrike">
                <a:solidFill>
                  <a:schemeClr val="dk1"/>
                </a:solidFill>
                <a:latin typeface="Calibri"/>
                <a:ea typeface="Calibri"/>
                <a:cs typeface="Calibri"/>
                <a:sym typeface="Calibri"/>
              </a:rPr>
              <a:t> developed by </a:t>
            </a:r>
            <a:r>
              <a:rPr b="1" i="0" lang="en-US" sz="2400" u="sng" cap="none" strike="noStrike">
                <a:solidFill>
                  <a:srgbClr val="FF0000"/>
                </a:solidFill>
                <a:latin typeface="Calibri"/>
                <a:ea typeface="Calibri"/>
                <a:cs typeface="Calibri"/>
                <a:sym typeface="Calibri"/>
              </a:rPr>
              <a:t>OpenAI</a:t>
            </a:r>
            <a:r>
              <a:rPr b="1" i="0" lang="en-US" sz="2400" u="none" cap="none" strike="noStrike">
                <a:solidFill>
                  <a:schemeClr val="dk1"/>
                </a:solidFill>
                <a:latin typeface="Calibri"/>
                <a:ea typeface="Calibri"/>
                <a:cs typeface="Calibri"/>
                <a:sym typeface="Calibri"/>
              </a:rPr>
              <a:t>. It is based on the </a:t>
            </a:r>
            <a:r>
              <a:rPr b="1" i="0" lang="en-US" sz="2400" u="sng" cap="none" strike="noStrike">
                <a:solidFill>
                  <a:srgbClr val="FF0000"/>
                </a:solidFill>
                <a:latin typeface="Calibri"/>
                <a:ea typeface="Calibri"/>
                <a:cs typeface="Calibri"/>
                <a:sym typeface="Calibri"/>
              </a:rPr>
              <a:t>GPT-3.5 architecture</a:t>
            </a:r>
            <a:r>
              <a:rPr b="1" i="0" lang="en-US" sz="2400" u="none" cap="none" strike="noStrike">
                <a:solidFill>
                  <a:schemeClr val="dk1"/>
                </a:solidFill>
                <a:latin typeface="Calibri"/>
                <a:ea typeface="Calibri"/>
                <a:cs typeface="Calibri"/>
                <a:sym typeface="Calibri"/>
              </a:rPr>
              <a:t>, which stands for "Generative Pre-trained Transformer 3.5.” GPT-3.5 [has] been trained on vast amounts of text data to learn the structure and semantics of human language.</a:t>
            </a:r>
            <a:endParaRPr/>
          </a:p>
          <a:p>
            <a:pPr indent="0" lvl="0" marL="0" marR="0" rtl="0" algn="l">
              <a:lnSpc>
                <a:spcPct val="100000"/>
              </a:lnSpc>
              <a:spcBef>
                <a:spcPts val="480"/>
              </a:spcBef>
              <a:spcAft>
                <a:spcPts val="0"/>
              </a:spcAft>
              <a:buClr>
                <a:schemeClr val="dk1"/>
              </a:buClr>
              <a:buSzPts val="2400"/>
              <a:buFont typeface="Arial"/>
              <a:buNone/>
            </a:pPr>
            <a:r>
              <a:t/>
            </a:r>
            <a:endParaRPr b="1" i="0" sz="2400" u="none" cap="none" strike="noStrike">
              <a:solidFill>
                <a:schemeClr val="dk1"/>
              </a:solidFill>
              <a:latin typeface="Calibri"/>
              <a:ea typeface="Calibri"/>
              <a:cs typeface="Calibri"/>
              <a:sym typeface="Calibri"/>
            </a:endParaRPr>
          </a:p>
          <a:p>
            <a:pPr indent="0" lvl="0" marL="0" marR="0" rtl="0" algn="l">
              <a:lnSpc>
                <a:spcPct val="100000"/>
              </a:lnSpc>
              <a:spcBef>
                <a:spcPts val="480"/>
              </a:spcBef>
              <a:spcAft>
                <a:spcPts val="0"/>
              </a:spcAft>
              <a:buClr>
                <a:schemeClr val="dk1"/>
              </a:buClr>
              <a:buSzPts val="2400"/>
              <a:buFont typeface="Arial"/>
              <a:buNone/>
            </a:pPr>
            <a:r>
              <a:rPr b="1" i="0" lang="en-US" sz="2400" u="none" cap="none" strike="noStrike">
                <a:solidFill>
                  <a:schemeClr val="dk1"/>
                </a:solidFill>
                <a:latin typeface="Calibri"/>
                <a:ea typeface="Calibri"/>
                <a:cs typeface="Calibri"/>
                <a:sym typeface="Calibri"/>
              </a:rPr>
              <a:t>A </a:t>
            </a:r>
            <a:r>
              <a:rPr b="1" i="0" lang="en-US" sz="2400" u="sng" cap="none" strike="noStrike">
                <a:solidFill>
                  <a:srgbClr val="FF0000"/>
                </a:solidFill>
                <a:latin typeface="Calibri"/>
                <a:ea typeface="Calibri"/>
                <a:cs typeface="Calibri"/>
                <a:sym typeface="Calibri"/>
              </a:rPr>
              <a:t>large language model</a:t>
            </a:r>
            <a:r>
              <a:rPr b="1" i="0" lang="en-US" sz="2400" u="none" cap="none" strike="noStrike">
                <a:solidFill>
                  <a:schemeClr val="dk1"/>
                </a:solidFill>
                <a:latin typeface="Calibri"/>
                <a:ea typeface="Calibri"/>
                <a:cs typeface="Calibri"/>
                <a:sym typeface="Calibri"/>
              </a:rPr>
              <a:t> is a type of artificial intelligence model designed to </a:t>
            </a:r>
            <a:r>
              <a:rPr b="1" i="0" lang="en-US" sz="2400" u="sng" cap="none" strike="noStrike">
                <a:solidFill>
                  <a:srgbClr val="FF0000"/>
                </a:solidFill>
                <a:latin typeface="Calibri"/>
                <a:ea typeface="Calibri"/>
                <a:cs typeface="Calibri"/>
                <a:sym typeface="Calibri"/>
              </a:rPr>
              <a:t>process and generate human language</a:t>
            </a:r>
            <a:r>
              <a:rPr b="1" i="0" lang="en-US" sz="2400" u="none" cap="none" strike="noStrike">
                <a:solidFill>
                  <a:schemeClr val="dk1"/>
                </a:solidFill>
                <a:latin typeface="Calibri"/>
                <a:ea typeface="Calibri"/>
                <a:cs typeface="Calibri"/>
                <a:sym typeface="Calibri"/>
              </a:rPr>
              <a:t>. It is called "large" because it has an extensive number of </a:t>
            </a:r>
            <a:r>
              <a:rPr b="1" i="0" lang="en-US" sz="2400" u="sng" cap="none" strike="noStrike">
                <a:solidFill>
                  <a:srgbClr val="FF0000"/>
                </a:solidFill>
                <a:latin typeface="Calibri"/>
                <a:ea typeface="Calibri"/>
                <a:cs typeface="Calibri"/>
                <a:sym typeface="Calibri"/>
              </a:rPr>
              <a:t>parameters or trainable weights</a:t>
            </a:r>
            <a:r>
              <a:rPr b="1" i="0" lang="en-US" sz="2400" u="none" cap="none" strike="noStrike">
                <a:solidFill>
                  <a:schemeClr val="dk1"/>
                </a:solidFill>
                <a:latin typeface="Calibri"/>
                <a:ea typeface="Calibri"/>
                <a:cs typeface="Calibri"/>
                <a:sym typeface="Calibri"/>
              </a:rPr>
              <a:t>, which allow it to capture complex patterns and relationships in language data.</a:t>
            </a:r>
            <a:endParaRPr/>
          </a:p>
          <a:p>
            <a:pPr indent="-190500" lvl="0" marL="342900" marR="0" rtl="0" algn="l">
              <a:spcBef>
                <a:spcPts val="480"/>
              </a:spcBef>
              <a:spcAft>
                <a:spcPts val="0"/>
              </a:spcAft>
              <a:buClr>
                <a:schemeClr val="dk1"/>
              </a:buClr>
              <a:buSzPts val="2400"/>
              <a:buFont typeface="Arial"/>
              <a:buNone/>
            </a:pPr>
            <a:r>
              <a:t/>
            </a:r>
            <a:endParaRPr b="1" i="0" sz="2400" u="none">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5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4400">
              <a:solidFill>
                <a:schemeClr val="dk1"/>
              </a:solidFill>
              <a:latin typeface="Calibri"/>
              <a:ea typeface="Calibri"/>
              <a:cs typeface="Calibri"/>
              <a:sym typeface="Calibri"/>
            </a:endParaRPr>
          </a:p>
        </p:txBody>
      </p:sp>
      <p:pic>
        <p:nvPicPr>
          <p:cNvPr id="335" name="Google Shape;335;p52"/>
          <p:cNvPicPr preferRelativeResize="0"/>
          <p:nvPr/>
        </p:nvPicPr>
        <p:blipFill rotWithShape="1">
          <a:blip r:embed="rId3">
            <a:alphaModFix/>
          </a:blip>
          <a:srcRect b="0" l="0" r="0" t="0"/>
          <a:stretch/>
        </p:blipFill>
        <p:spPr>
          <a:xfrm>
            <a:off x="254000" y="0"/>
            <a:ext cx="8636000" cy="68580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5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4400">
              <a:solidFill>
                <a:schemeClr val="dk1"/>
              </a:solidFill>
              <a:latin typeface="Calibri"/>
              <a:ea typeface="Calibri"/>
              <a:cs typeface="Calibri"/>
              <a:sym typeface="Calibri"/>
            </a:endParaRPr>
          </a:p>
        </p:txBody>
      </p:sp>
      <p:pic>
        <p:nvPicPr>
          <p:cNvPr id="341" name="Google Shape;341;p53"/>
          <p:cNvPicPr preferRelativeResize="0"/>
          <p:nvPr/>
        </p:nvPicPr>
        <p:blipFill rotWithShape="1">
          <a:blip r:embed="rId3">
            <a:alphaModFix/>
          </a:blip>
          <a:srcRect b="0" l="0" r="0" t="0"/>
          <a:stretch/>
        </p:blipFill>
        <p:spPr>
          <a:xfrm>
            <a:off x="1862137" y="0"/>
            <a:ext cx="5419725" cy="68580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5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4400">
              <a:solidFill>
                <a:schemeClr val="dk1"/>
              </a:solidFill>
              <a:latin typeface="Calibri"/>
              <a:ea typeface="Calibri"/>
              <a:cs typeface="Calibri"/>
              <a:sym typeface="Calibri"/>
            </a:endParaRPr>
          </a:p>
        </p:txBody>
      </p:sp>
      <p:pic>
        <p:nvPicPr>
          <p:cNvPr id="347" name="Google Shape;347;p54"/>
          <p:cNvPicPr preferRelativeResize="0"/>
          <p:nvPr/>
        </p:nvPicPr>
        <p:blipFill rotWithShape="1">
          <a:blip r:embed="rId3">
            <a:alphaModFix/>
          </a:blip>
          <a:srcRect b="0" l="0" r="0" t="0"/>
          <a:stretch/>
        </p:blipFill>
        <p:spPr>
          <a:xfrm>
            <a:off x="1782762" y="0"/>
            <a:ext cx="5578475" cy="68580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5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4400">
              <a:solidFill>
                <a:schemeClr val="dk1"/>
              </a:solidFill>
              <a:latin typeface="Calibri"/>
              <a:ea typeface="Calibri"/>
              <a:cs typeface="Calibri"/>
              <a:sym typeface="Calibri"/>
            </a:endParaRPr>
          </a:p>
        </p:txBody>
      </p:sp>
      <p:pic>
        <p:nvPicPr>
          <p:cNvPr id="353" name="Google Shape;353;p55"/>
          <p:cNvPicPr preferRelativeResize="0"/>
          <p:nvPr/>
        </p:nvPicPr>
        <p:blipFill rotWithShape="1">
          <a:blip r:embed="rId3">
            <a:alphaModFix/>
          </a:blip>
          <a:srcRect b="0" l="0" r="0" t="0"/>
          <a:stretch/>
        </p:blipFill>
        <p:spPr>
          <a:xfrm>
            <a:off x="795337" y="100012"/>
            <a:ext cx="7553325" cy="66579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5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4400">
              <a:solidFill>
                <a:schemeClr val="dk1"/>
              </a:solidFill>
              <a:latin typeface="Calibri"/>
              <a:ea typeface="Calibri"/>
              <a:cs typeface="Calibri"/>
              <a:sym typeface="Calibri"/>
            </a:endParaRPr>
          </a:p>
        </p:txBody>
      </p:sp>
      <p:pic>
        <p:nvPicPr>
          <p:cNvPr id="359" name="Google Shape;359;p56"/>
          <p:cNvPicPr preferRelativeResize="0"/>
          <p:nvPr/>
        </p:nvPicPr>
        <p:blipFill rotWithShape="1">
          <a:blip r:embed="rId3">
            <a:alphaModFix/>
          </a:blip>
          <a:srcRect b="0" l="0" r="0" t="0"/>
          <a:stretch/>
        </p:blipFill>
        <p:spPr>
          <a:xfrm>
            <a:off x="125412" y="0"/>
            <a:ext cx="5972175" cy="6858000"/>
          </a:xfrm>
          <a:prstGeom prst="rect">
            <a:avLst/>
          </a:prstGeom>
          <a:noFill/>
          <a:ln>
            <a:noFill/>
          </a:ln>
        </p:spPr>
      </p:pic>
      <p:pic>
        <p:nvPicPr>
          <p:cNvPr id="360" name="Google Shape;360;p56"/>
          <p:cNvPicPr preferRelativeResize="0"/>
          <p:nvPr/>
        </p:nvPicPr>
        <p:blipFill rotWithShape="1">
          <a:blip r:embed="rId4">
            <a:alphaModFix/>
          </a:blip>
          <a:srcRect b="0" l="0" r="0" t="0"/>
          <a:stretch/>
        </p:blipFill>
        <p:spPr>
          <a:xfrm>
            <a:off x="5837237" y="2055812"/>
            <a:ext cx="3090862" cy="23907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5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1" i="0" lang="en-US" sz="4400" u="none">
                <a:solidFill>
                  <a:schemeClr val="dk1"/>
                </a:solidFill>
                <a:latin typeface="Calibri"/>
                <a:ea typeface="Calibri"/>
                <a:cs typeface="Calibri"/>
                <a:sym typeface="Calibri"/>
              </a:rPr>
              <a:t>Month-End Adjustments</a:t>
            </a:r>
            <a:endParaRPr/>
          </a:p>
        </p:txBody>
      </p:sp>
      <p:pic>
        <p:nvPicPr>
          <p:cNvPr id="366" name="Google Shape;366;p57"/>
          <p:cNvPicPr preferRelativeResize="0"/>
          <p:nvPr/>
        </p:nvPicPr>
        <p:blipFill rotWithShape="1">
          <a:blip r:embed="rId3">
            <a:alphaModFix/>
          </a:blip>
          <a:srcRect b="0" l="0" r="0" t="0"/>
          <a:stretch/>
        </p:blipFill>
        <p:spPr>
          <a:xfrm>
            <a:off x="0" y="1804987"/>
            <a:ext cx="9144000" cy="324802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5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4400">
              <a:solidFill>
                <a:schemeClr val="dk1"/>
              </a:solidFill>
              <a:latin typeface="Calibri"/>
              <a:ea typeface="Calibri"/>
              <a:cs typeface="Calibri"/>
              <a:sym typeface="Calibri"/>
            </a:endParaRPr>
          </a:p>
        </p:txBody>
      </p:sp>
      <p:pic>
        <p:nvPicPr>
          <p:cNvPr id="372" name="Google Shape;372;p58"/>
          <p:cNvPicPr preferRelativeResize="0"/>
          <p:nvPr/>
        </p:nvPicPr>
        <p:blipFill rotWithShape="1">
          <a:blip r:embed="rId3">
            <a:alphaModFix/>
          </a:blip>
          <a:srcRect b="0" l="0" r="0" t="0"/>
          <a:stretch/>
        </p:blipFill>
        <p:spPr>
          <a:xfrm>
            <a:off x="1582737" y="0"/>
            <a:ext cx="5978525" cy="68580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5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US" sz="4400" u="none">
                <a:solidFill>
                  <a:schemeClr val="dk1"/>
                </a:solidFill>
                <a:latin typeface="Calibri"/>
                <a:ea typeface="Calibri"/>
                <a:cs typeface="Calibri"/>
                <a:sym typeface="Calibri"/>
              </a:rPr>
              <a:t>Adjusting Entries</a:t>
            </a:r>
            <a:endParaRPr/>
          </a:p>
        </p:txBody>
      </p:sp>
      <p:pic>
        <p:nvPicPr>
          <p:cNvPr id="378" name="Google Shape;378;p59"/>
          <p:cNvPicPr preferRelativeResize="0"/>
          <p:nvPr/>
        </p:nvPicPr>
        <p:blipFill rotWithShape="1">
          <a:blip r:embed="rId3">
            <a:alphaModFix/>
          </a:blip>
          <a:srcRect b="0" l="0" r="0" t="0"/>
          <a:stretch/>
        </p:blipFill>
        <p:spPr>
          <a:xfrm>
            <a:off x="1627187" y="1908175"/>
            <a:ext cx="5889625" cy="4703762"/>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6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4400">
              <a:solidFill>
                <a:schemeClr val="dk1"/>
              </a:solidFill>
              <a:latin typeface="Calibri"/>
              <a:ea typeface="Calibri"/>
              <a:cs typeface="Calibri"/>
              <a:sym typeface="Calibri"/>
            </a:endParaRPr>
          </a:p>
        </p:txBody>
      </p:sp>
      <p:pic>
        <p:nvPicPr>
          <p:cNvPr id="384" name="Google Shape;384;p60"/>
          <p:cNvPicPr preferRelativeResize="0"/>
          <p:nvPr/>
        </p:nvPicPr>
        <p:blipFill rotWithShape="1">
          <a:blip r:embed="rId3">
            <a:alphaModFix/>
          </a:blip>
          <a:srcRect b="0" l="0" r="0" t="0"/>
          <a:stretch/>
        </p:blipFill>
        <p:spPr>
          <a:xfrm>
            <a:off x="719137" y="2362200"/>
            <a:ext cx="7705725" cy="2133600"/>
          </a:xfrm>
          <a:prstGeom prst="rect">
            <a:avLst/>
          </a:prstGeom>
          <a:noFill/>
          <a:ln>
            <a:noFill/>
          </a:ln>
        </p:spPr>
      </p:pic>
      <p:cxnSp>
        <p:nvCxnSpPr>
          <p:cNvPr id="385" name="Google Shape;385;p60"/>
          <p:cNvCxnSpPr/>
          <p:nvPr/>
        </p:nvCxnSpPr>
        <p:spPr>
          <a:xfrm>
            <a:off x="4572000" y="2976562"/>
            <a:ext cx="1651000" cy="1014412"/>
          </a:xfrm>
          <a:prstGeom prst="straightConnector1">
            <a:avLst/>
          </a:prstGeom>
          <a:noFill/>
          <a:ln cap="flat" cmpd="sng" w="57150">
            <a:solidFill>
              <a:srgbClr val="FF0000"/>
            </a:solidFill>
            <a:prstDash val="solid"/>
            <a:miter lim="800000"/>
            <a:headEnd len="med" w="med" type="none"/>
            <a:tailEnd len="med" w="med" type="triangle"/>
          </a:ln>
        </p:spPr>
      </p:cxn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6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4400">
              <a:solidFill>
                <a:schemeClr val="dk1"/>
              </a:solidFill>
              <a:latin typeface="Calibri"/>
              <a:ea typeface="Calibri"/>
              <a:cs typeface="Calibri"/>
              <a:sym typeface="Calibri"/>
            </a:endParaRPr>
          </a:p>
        </p:txBody>
      </p:sp>
      <p:pic>
        <p:nvPicPr>
          <p:cNvPr id="391" name="Google Shape;391;p61"/>
          <p:cNvPicPr preferRelativeResize="0"/>
          <p:nvPr/>
        </p:nvPicPr>
        <p:blipFill rotWithShape="1">
          <a:blip r:embed="rId3">
            <a:alphaModFix/>
          </a:blip>
          <a:srcRect b="0" l="0" r="0" t="0"/>
          <a:stretch/>
        </p:blipFill>
        <p:spPr>
          <a:xfrm>
            <a:off x="1420812" y="0"/>
            <a:ext cx="6302375"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7"/>
          <p:cNvSpPr txBox="1"/>
          <p:nvPr>
            <p:ph type="title"/>
          </p:nvPr>
        </p:nvSpPr>
        <p:spPr>
          <a:xfrm>
            <a:off x="457200" y="274637"/>
            <a:ext cx="8229600" cy="7159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2000"/>
              <a:buFont typeface="Calibri"/>
              <a:buNone/>
            </a:pPr>
            <a:r>
              <a:rPr b="1" i="0" lang="en-US" sz="2000" u="none">
                <a:solidFill>
                  <a:srgbClr val="FF0000"/>
                </a:solidFill>
                <a:latin typeface="Calibri"/>
                <a:ea typeface="Calibri"/>
                <a:cs typeface="Calibri"/>
                <a:sym typeface="Calibri"/>
              </a:rPr>
              <a:t>Sports</a:t>
            </a:r>
            <a:br>
              <a:rPr b="1" i="0" lang="en-US" sz="2000" u="none">
                <a:solidFill>
                  <a:srgbClr val="FF0000"/>
                </a:solidFill>
                <a:latin typeface="Calibri"/>
                <a:ea typeface="Calibri"/>
                <a:cs typeface="Calibri"/>
                <a:sym typeface="Calibri"/>
              </a:rPr>
            </a:br>
            <a:r>
              <a:rPr b="1" i="0" lang="en-US" sz="3200" u="none">
                <a:solidFill>
                  <a:srgbClr val="0000FF"/>
                </a:solidFill>
                <a:latin typeface="Calibri"/>
                <a:ea typeface="Calibri"/>
                <a:cs typeface="Calibri"/>
                <a:sym typeface="Calibri"/>
              </a:rPr>
              <a:t>In-Game Win Probabilities</a:t>
            </a:r>
            <a:endParaRPr/>
          </a:p>
        </p:txBody>
      </p:sp>
      <p:sp>
        <p:nvSpPr>
          <p:cNvPr id="113" name="Google Shape;113;p17"/>
          <p:cNvSpPr txBox="1"/>
          <p:nvPr>
            <p:ph idx="1" type="body"/>
          </p:nvPr>
        </p:nvSpPr>
        <p:spPr>
          <a:xfrm>
            <a:off x="457200" y="1165225"/>
            <a:ext cx="8229600" cy="4525962"/>
          </a:xfrm>
          <a:prstGeom prst="rect">
            <a:avLst/>
          </a:prstGeom>
          <a:noFill/>
          <a:ln>
            <a:noFill/>
          </a:ln>
        </p:spPr>
        <p:txBody>
          <a:bodyPr anchorCtr="0" anchor="t" bIns="45700" lIns="91425" spcFirstLastPara="1" rIns="91425" wrap="square" tIns="45700">
            <a:noAutofit/>
          </a:bodyPr>
          <a:lstStyle/>
          <a:p>
            <a:pPr indent="0" lvl="0" marL="57150" marR="0" rtl="0" algn="ctr">
              <a:lnSpc>
                <a:spcPct val="100000"/>
              </a:lnSpc>
              <a:spcBef>
                <a:spcPts val="0"/>
              </a:spcBef>
              <a:spcAft>
                <a:spcPts val="0"/>
              </a:spcAft>
              <a:buClr>
                <a:srgbClr val="00B050"/>
              </a:buClr>
              <a:buSzPts val="4000"/>
              <a:buFont typeface="Arial"/>
              <a:buNone/>
            </a:pPr>
            <a:r>
              <a:rPr b="1" i="0" lang="en-US" sz="4000" u="none">
                <a:solidFill>
                  <a:srgbClr val="00B050"/>
                </a:solidFill>
                <a:latin typeface="Calibri"/>
                <a:ea typeface="Calibri"/>
                <a:cs typeface="Calibri"/>
                <a:sym typeface="Calibri"/>
              </a:rPr>
              <a:t>Super Bowl 51</a:t>
            </a:r>
            <a:endParaRPr/>
          </a:p>
          <a:p>
            <a:pPr indent="0" lvl="0" marL="57150" marR="0" rtl="0" algn="l">
              <a:lnSpc>
                <a:spcPct val="100000"/>
              </a:lnSpc>
              <a:spcBef>
                <a:spcPts val="480"/>
              </a:spcBef>
              <a:spcAft>
                <a:spcPts val="0"/>
              </a:spcAft>
              <a:buClr>
                <a:srgbClr val="0000FF"/>
              </a:buClr>
              <a:buSzPts val="2400"/>
              <a:buFont typeface="Arial"/>
              <a:buNone/>
            </a:pPr>
            <a:r>
              <a:rPr b="1" i="0" lang="en-US" sz="2400" u="none">
                <a:solidFill>
                  <a:srgbClr val="0000FF"/>
                </a:solidFill>
                <a:latin typeface="Calibri"/>
                <a:ea typeface="Calibri"/>
                <a:cs typeface="Calibri"/>
                <a:sym typeface="Calibri"/>
              </a:rPr>
              <a:t>From where does this</a:t>
            </a:r>
            <a:endParaRPr/>
          </a:p>
          <a:p>
            <a:pPr indent="0" lvl="0" marL="57150" marR="0" rtl="0" algn="l">
              <a:lnSpc>
                <a:spcPct val="100000"/>
              </a:lnSpc>
              <a:spcBef>
                <a:spcPts val="480"/>
              </a:spcBef>
              <a:spcAft>
                <a:spcPts val="0"/>
              </a:spcAft>
              <a:buClr>
                <a:srgbClr val="0000FF"/>
              </a:buClr>
              <a:buSzPts val="2400"/>
              <a:buFont typeface="Arial"/>
              <a:buNone/>
            </a:pPr>
            <a:r>
              <a:rPr b="1" i="0" lang="en-US" sz="2400" u="none">
                <a:solidFill>
                  <a:srgbClr val="0000FF"/>
                </a:solidFill>
                <a:latin typeface="Calibri"/>
                <a:ea typeface="Calibri"/>
                <a:cs typeface="Calibri"/>
                <a:sym typeface="Calibri"/>
              </a:rPr>
              <a:t>percentage come?</a:t>
            </a:r>
            <a:endParaRPr/>
          </a:p>
          <a:p>
            <a:pPr indent="0" lvl="0" marL="57150" marR="0" rtl="0" algn="l">
              <a:lnSpc>
                <a:spcPct val="100000"/>
              </a:lnSpc>
              <a:spcBef>
                <a:spcPts val="480"/>
              </a:spcBef>
              <a:spcAft>
                <a:spcPts val="0"/>
              </a:spcAft>
              <a:buClr>
                <a:srgbClr val="FF0000"/>
              </a:buClr>
              <a:buSzPts val="2400"/>
              <a:buFont typeface="Arial"/>
              <a:buNone/>
            </a:pPr>
            <a:r>
              <a:rPr b="1" i="0" lang="en-US" sz="2400" u="none">
                <a:solidFill>
                  <a:srgbClr val="FF0000"/>
                </a:solidFill>
                <a:latin typeface="Calibri"/>
                <a:ea typeface="Calibri"/>
                <a:cs typeface="Calibri"/>
                <a:sym typeface="Calibri"/>
              </a:rPr>
              <a:t>Vast database of details of</a:t>
            </a:r>
            <a:endParaRPr/>
          </a:p>
          <a:p>
            <a:pPr indent="0" lvl="0" marL="57150" marR="0" rtl="0" algn="l">
              <a:lnSpc>
                <a:spcPct val="100000"/>
              </a:lnSpc>
              <a:spcBef>
                <a:spcPts val="480"/>
              </a:spcBef>
              <a:spcAft>
                <a:spcPts val="0"/>
              </a:spcAft>
              <a:buClr>
                <a:srgbClr val="FF0000"/>
              </a:buClr>
              <a:buSzPts val="2400"/>
              <a:buFont typeface="Arial"/>
              <a:buNone/>
            </a:pPr>
            <a:r>
              <a:rPr b="1" i="0" lang="en-US" sz="2400" u="none">
                <a:solidFill>
                  <a:srgbClr val="FF0000"/>
                </a:solidFill>
                <a:latin typeface="Calibri"/>
                <a:ea typeface="Calibri"/>
                <a:cs typeface="Calibri"/>
                <a:sym typeface="Calibri"/>
              </a:rPr>
              <a:t>games played</a:t>
            </a:r>
            <a:endParaRPr/>
          </a:p>
          <a:p>
            <a:pPr indent="0" lvl="0" marL="57150" marR="0" rtl="0" algn="l">
              <a:lnSpc>
                <a:spcPct val="100000"/>
              </a:lnSpc>
              <a:spcBef>
                <a:spcPts val="480"/>
              </a:spcBef>
              <a:spcAft>
                <a:spcPts val="0"/>
              </a:spcAft>
              <a:buClr>
                <a:srgbClr val="0000FF"/>
              </a:buClr>
              <a:buSzPts val="2400"/>
              <a:buFont typeface="Arial"/>
              <a:buNone/>
            </a:pPr>
            <a:r>
              <a:rPr b="1" i="0" lang="en-US" sz="2400" u="none">
                <a:solidFill>
                  <a:srgbClr val="0000FF"/>
                </a:solidFill>
                <a:latin typeface="Calibri"/>
                <a:ea typeface="Calibri"/>
                <a:cs typeface="Calibri"/>
                <a:sym typeface="Calibri"/>
              </a:rPr>
              <a:t>How can these data be used</a:t>
            </a:r>
            <a:endParaRPr/>
          </a:p>
          <a:p>
            <a:pPr indent="0" lvl="0" marL="57150" marR="0" rtl="0" algn="l">
              <a:lnSpc>
                <a:spcPct val="100000"/>
              </a:lnSpc>
              <a:spcBef>
                <a:spcPts val="480"/>
              </a:spcBef>
              <a:spcAft>
                <a:spcPts val="0"/>
              </a:spcAft>
              <a:buClr>
                <a:srgbClr val="0000FF"/>
              </a:buClr>
              <a:buSzPts val="2400"/>
              <a:buFont typeface="Arial"/>
              <a:buNone/>
            </a:pPr>
            <a:r>
              <a:rPr b="1" i="0" lang="en-US" sz="2400" u="none">
                <a:solidFill>
                  <a:srgbClr val="0000FF"/>
                </a:solidFill>
                <a:latin typeface="Calibri"/>
                <a:ea typeface="Calibri"/>
                <a:cs typeface="Calibri"/>
                <a:sym typeface="Calibri"/>
              </a:rPr>
              <a:t>to help a coach improve the</a:t>
            </a:r>
            <a:endParaRPr/>
          </a:p>
          <a:p>
            <a:pPr indent="0" lvl="0" marL="57150" marR="0" rtl="0" algn="l">
              <a:lnSpc>
                <a:spcPct val="100000"/>
              </a:lnSpc>
              <a:spcBef>
                <a:spcPts val="480"/>
              </a:spcBef>
              <a:spcAft>
                <a:spcPts val="0"/>
              </a:spcAft>
              <a:buClr>
                <a:srgbClr val="0000FF"/>
              </a:buClr>
              <a:buSzPts val="2400"/>
              <a:buFont typeface="Arial"/>
              <a:buNone/>
            </a:pPr>
            <a:r>
              <a:rPr b="1" i="0" lang="en-US" sz="2400" u="none">
                <a:solidFill>
                  <a:srgbClr val="0000FF"/>
                </a:solidFill>
                <a:latin typeface="Calibri"/>
                <a:ea typeface="Calibri"/>
                <a:cs typeface="Calibri"/>
                <a:sym typeface="Calibri"/>
              </a:rPr>
              <a:t>team’s odds of winning?</a:t>
            </a:r>
            <a:endParaRPr/>
          </a:p>
          <a:p>
            <a:pPr indent="0" lvl="0" marL="57150" marR="0" rtl="0" algn="l">
              <a:lnSpc>
                <a:spcPct val="100000"/>
              </a:lnSpc>
              <a:spcBef>
                <a:spcPts val="480"/>
              </a:spcBef>
              <a:spcAft>
                <a:spcPts val="0"/>
              </a:spcAft>
              <a:buClr>
                <a:srgbClr val="FF0000"/>
              </a:buClr>
              <a:buSzPts val="2400"/>
              <a:buFont typeface="Arial"/>
              <a:buNone/>
            </a:pPr>
            <a:r>
              <a:rPr b="1" i="0" lang="en-US" sz="2400" u="none">
                <a:solidFill>
                  <a:srgbClr val="FF0000"/>
                </a:solidFill>
                <a:latin typeface="Calibri"/>
                <a:ea typeface="Calibri"/>
                <a:cs typeface="Calibri"/>
                <a:sym typeface="Calibri"/>
              </a:rPr>
              <a:t>Use database to analyze the</a:t>
            </a:r>
            <a:endParaRPr/>
          </a:p>
          <a:p>
            <a:pPr indent="0" lvl="0" marL="57150" marR="0" rtl="0" algn="l">
              <a:lnSpc>
                <a:spcPct val="100000"/>
              </a:lnSpc>
              <a:spcBef>
                <a:spcPts val="480"/>
              </a:spcBef>
              <a:spcAft>
                <a:spcPts val="0"/>
              </a:spcAft>
              <a:buClr>
                <a:srgbClr val="FF0000"/>
              </a:buClr>
              <a:buSzPts val="2400"/>
              <a:buFont typeface="Arial"/>
              <a:buNone/>
            </a:pPr>
            <a:r>
              <a:rPr b="1" i="0" lang="en-US" sz="2400" u="none">
                <a:solidFill>
                  <a:srgbClr val="FF0000"/>
                </a:solidFill>
                <a:latin typeface="Calibri"/>
                <a:ea typeface="Calibri"/>
                <a:cs typeface="Calibri"/>
                <a:sym typeface="Calibri"/>
              </a:rPr>
              <a:t>change in win probability for</a:t>
            </a:r>
            <a:endParaRPr/>
          </a:p>
          <a:p>
            <a:pPr indent="0" lvl="0" marL="57150" marR="0" rtl="0" algn="l">
              <a:lnSpc>
                <a:spcPct val="100000"/>
              </a:lnSpc>
              <a:spcBef>
                <a:spcPts val="480"/>
              </a:spcBef>
              <a:spcAft>
                <a:spcPts val="0"/>
              </a:spcAft>
              <a:buClr>
                <a:srgbClr val="FF0000"/>
              </a:buClr>
              <a:buSzPts val="2400"/>
              <a:buFont typeface="Arial"/>
              <a:buNone/>
            </a:pPr>
            <a:r>
              <a:rPr b="1" i="0" lang="en-US" sz="2400" u="none">
                <a:solidFill>
                  <a:srgbClr val="FF0000"/>
                </a:solidFill>
                <a:latin typeface="Calibri"/>
                <a:ea typeface="Calibri"/>
                <a:cs typeface="Calibri"/>
                <a:sym typeface="Calibri"/>
              </a:rPr>
              <a:t>various play calls.</a:t>
            </a:r>
            <a:endParaRPr/>
          </a:p>
          <a:p>
            <a:pPr indent="-190500" lvl="0" marL="342900" marR="0" rtl="0" algn="l">
              <a:spcBef>
                <a:spcPts val="480"/>
              </a:spcBef>
              <a:spcAft>
                <a:spcPts val="0"/>
              </a:spcAft>
              <a:buClr>
                <a:schemeClr val="dk1"/>
              </a:buClr>
              <a:buSzPts val="2400"/>
              <a:buFont typeface="Arial"/>
              <a:buNone/>
            </a:pPr>
            <a:r>
              <a:t/>
            </a:r>
            <a:endParaRPr b="1" i="0" sz="2400" u="none">
              <a:solidFill>
                <a:srgbClr val="FF0000"/>
              </a:solidFill>
              <a:latin typeface="Calibri"/>
              <a:ea typeface="Calibri"/>
              <a:cs typeface="Calibri"/>
              <a:sym typeface="Calibri"/>
            </a:endParaRPr>
          </a:p>
        </p:txBody>
      </p:sp>
      <p:pic>
        <p:nvPicPr>
          <p:cNvPr descr="View image on Twitter" id="114" name="Google Shape;114;p17"/>
          <p:cNvPicPr preferRelativeResize="0"/>
          <p:nvPr/>
        </p:nvPicPr>
        <p:blipFill rotWithShape="1">
          <a:blip r:embed="rId3">
            <a:alphaModFix/>
          </a:blip>
          <a:srcRect b="0" l="0" r="0" t="0"/>
          <a:stretch/>
        </p:blipFill>
        <p:spPr>
          <a:xfrm>
            <a:off x="4267200" y="1828800"/>
            <a:ext cx="4724400" cy="4754562"/>
          </a:xfrm>
          <a:prstGeom prst="rect">
            <a:avLst/>
          </a:prstGeom>
          <a:noFill/>
          <a:ln>
            <a:noFill/>
          </a:ln>
        </p:spPr>
      </p:pic>
      <p:cxnSp>
        <p:nvCxnSpPr>
          <p:cNvPr id="115" name="Google Shape;115;p17"/>
          <p:cNvCxnSpPr/>
          <p:nvPr/>
        </p:nvCxnSpPr>
        <p:spPr>
          <a:xfrm flipH="1">
            <a:off x="7696200" y="2362200"/>
            <a:ext cx="228600" cy="533400"/>
          </a:xfrm>
          <a:prstGeom prst="straightConnector1">
            <a:avLst/>
          </a:prstGeom>
          <a:noFill/>
          <a:ln cap="flat" cmpd="sng" w="57150">
            <a:solidFill>
              <a:srgbClr val="4A7EBB"/>
            </a:solidFill>
            <a:prstDash val="solid"/>
            <a:miter lim="800000"/>
            <a:headEnd len="med" w="med" type="none"/>
            <a:tailEnd len="med" w="med" type="triangle"/>
          </a:ln>
        </p:spPr>
      </p:cxn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6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4400">
              <a:solidFill>
                <a:schemeClr val="dk1"/>
              </a:solidFill>
              <a:latin typeface="Calibri"/>
              <a:ea typeface="Calibri"/>
              <a:cs typeface="Calibri"/>
              <a:sym typeface="Calibri"/>
            </a:endParaRPr>
          </a:p>
        </p:txBody>
      </p:sp>
      <p:pic>
        <p:nvPicPr>
          <p:cNvPr id="397" name="Google Shape;397;p62"/>
          <p:cNvPicPr preferRelativeResize="0"/>
          <p:nvPr/>
        </p:nvPicPr>
        <p:blipFill rotWithShape="1">
          <a:blip r:embed="rId3">
            <a:alphaModFix/>
          </a:blip>
          <a:srcRect b="0" l="0" r="0" t="0"/>
          <a:stretch/>
        </p:blipFill>
        <p:spPr>
          <a:xfrm>
            <a:off x="1709737" y="365125"/>
            <a:ext cx="5724525" cy="4138612"/>
          </a:xfrm>
          <a:prstGeom prst="rect">
            <a:avLst/>
          </a:prstGeom>
          <a:noFill/>
          <a:ln>
            <a:noFill/>
          </a:ln>
        </p:spPr>
      </p:pic>
      <p:pic>
        <p:nvPicPr>
          <p:cNvPr id="398" name="Google Shape;398;p62"/>
          <p:cNvPicPr preferRelativeResize="0"/>
          <p:nvPr/>
        </p:nvPicPr>
        <p:blipFill rotWithShape="1">
          <a:blip r:embed="rId4">
            <a:alphaModFix/>
          </a:blip>
          <a:srcRect b="0" l="0" r="0" t="0"/>
          <a:stretch/>
        </p:blipFill>
        <p:spPr>
          <a:xfrm>
            <a:off x="1709737" y="4721225"/>
            <a:ext cx="5724525" cy="1639887"/>
          </a:xfrm>
          <a:prstGeom prst="rect">
            <a:avLst/>
          </a:prstGeom>
          <a:noFill/>
          <a:ln>
            <a:noFill/>
          </a:ln>
        </p:spPr>
      </p:pic>
      <p:cxnSp>
        <p:nvCxnSpPr>
          <p:cNvPr id="399" name="Google Shape;399;p62"/>
          <p:cNvCxnSpPr/>
          <p:nvPr/>
        </p:nvCxnSpPr>
        <p:spPr>
          <a:xfrm>
            <a:off x="1036637" y="4579937"/>
            <a:ext cx="7253287" cy="0"/>
          </a:xfrm>
          <a:prstGeom prst="straightConnector1">
            <a:avLst/>
          </a:prstGeom>
          <a:noFill/>
          <a:ln cap="flat" cmpd="sng" w="76200">
            <a:solidFill>
              <a:srgbClr val="FF0000"/>
            </a:solidFill>
            <a:prstDash val="solid"/>
            <a:miter lim="800000"/>
            <a:headEnd len="med" w="med" type="none"/>
            <a:tailEnd len="med" w="med" type="none"/>
          </a:ln>
        </p:spPr>
      </p:cxn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6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US" sz="4400" u="none">
                <a:solidFill>
                  <a:schemeClr val="dk1"/>
                </a:solidFill>
                <a:latin typeface="Calibri"/>
                <a:ea typeface="Calibri"/>
                <a:cs typeface="Calibri"/>
                <a:sym typeface="Calibri"/>
              </a:rPr>
              <a:t>Financial Statements</a:t>
            </a:r>
            <a:endParaRPr/>
          </a:p>
        </p:txBody>
      </p:sp>
      <p:sp>
        <p:nvSpPr>
          <p:cNvPr id="405" name="Google Shape;405;p6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888888"/>
              </a:buClr>
              <a:buSzPts val="3200"/>
              <a:buNone/>
            </a:pPr>
            <a:r>
              <a:t/>
            </a:r>
            <a:endParaRPr>
              <a:solidFill>
                <a:srgbClr val="888888"/>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6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4400">
              <a:solidFill>
                <a:schemeClr val="dk1"/>
              </a:solidFill>
              <a:latin typeface="Calibri"/>
              <a:ea typeface="Calibri"/>
              <a:cs typeface="Calibri"/>
              <a:sym typeface="Calibri"/>
            </a:endParaRPr>
          </a:p>
        </p:txBody>
      </p:sp>
      <p:pic>
        <p:nvPicPr>
          <p:cNvPr id="411" name="Google Shape;411;p64"/>
          <p:cNvPicPr preferRelativeResize="0"/>
          <p:nvPr/>
        </p:nvPicPr>
        <p:blipFill rotWithShape="1">
          <a:blip r:embed="rId3">
            <a:alphaModFix/>
          </a:blip>
          <a:srcRect b="0" l="0" r="0" t="0"/>
          <a:stretch/>
        </p:blipFill>
        <p:spPr>
          <a:xfrm>
            <a:off x="847725" y="666750"/>
            <a:ext cx="7448550" cy="55245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6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4400">
              <a:solidFill>
                <a:schemeClr val="dk1"/>
              </a:solidFill>
              <a:latin typeface="Calibri"/>
              <a:ea typeface="Calibri"/>
              <a:cs typeface="Calibri"/>
              <a:sym typeface="Calibri"/>
            </a:endParaRPr>
          </a:p>
        </p:txBody>
      </p:sp>
      <p:pic>
        <p:nvPicPr>
          <p:cNvPr id="417" name="Google Shape;417;p65"/>
          <p:cNvPicPr preferRelativeResize="0"/>
          <p:nvPr/>
        </p:nvPicPr>
        <p:blipFill rotWithShape="1">
          <a:blip r:embed="rId3">
            <a:alphaModFix/>
          </a:blip>
          <a:srcRect b="0" l="0" r="0" t="0"/>
          <a:stretch/>
        </p:blipFill>
        <p:spPr>
          <a:xfrm>
            <a:off x="847725" y="300037"/>
            <a:ext cx="7448550" cy="625792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6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4400">
              <a:solidFill>
                <a:schemeClr val="dk1"/>
              </a:solidFill>
              <a:latin typeface="Calibri"/>
              <a:ea typeface="Calibri"/>
              <a:cs typeface="Calibri"/>
              <a:sym typeface="Calibri"/>
            </a:endParaRPr>
          </a:p>
        </p:txBody>
      </p:sp>
      <p:pic>
        <p:nvPicPr>
          <p:cNvPr id="423" name="Google Shape;423;p66"/>
          <p:cNvPicPr preferRelativeResize="0"/>
          <p:nvPr/>
        </p:nvPicPr>
        <p:blipFill rotWithShape="1">
          <a:blip r:embed="rId3">
            <a:alphaModFix/>
          </a:blip>
          <a:srcRect b="0" l="0" r="0" t="0"/>
          <a:stretch/>
        </p:blipFill>
        <p:spPr>
          <a:xfrm>
            <a:off x="1797050" y="0"/>
            <a:ext cx="5549900" cy="68580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6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US" sz="4400" u="none">
                <a:solidFill>
                  <a:schemeClr val="dk1"/>
                </a:solidFill>
                <a:latin typeface="Calibri"/>
                <a:ea typeface="Calibri"/>
                <a:cs typeface="Calibri"/>
                <a:sym typeface="Calibri"/>
              </a:rPr>
              <a:t>Help for Students</a:t>
            </a:r>
            <a:endParaRPr/>
          </a:p>
        </p:txBody>
      </p:sp>
      <p:pic>
        <p:nvPicPr>
          <p:cNvPr id="429" name="Google Shape;429;p67"/>
          <p:cNvPicPr preferRelativeResize="0"/>
          <p:nvPr/>
        </p:nvPicPr>
        <p:blipFill rotWithShape="1">
          <a:blip r:embed="rId3">
            <a:alphaModFix/>
          </a:blip>
          <a:srcRect b="0" l="0" r="0" t="0"/>
          <a:stretch/>
        </p:blipFill>
        <p:spPr>
          <a:xfrm>
            <a:off x="781050" y="1870075"/>
            <a:ext cx="7734300" cy="4622800"/>
          </a:xfrm>
          <a:prstGeom prst="rect">
            <a:avLst/>
          </a:prstGeom>
          <a:noFill/>
          <a:ln>
            <a:noFill/>
          </a:ln>
        </p:spPr>
      </p:pic>
      <p:pic>
        <p:nvPicPr>
          <p:cNvPr id="430" name="Google Shape;430;p67"/>
          <p:cNvPicPr preferRelativeResize="0"/>
          <p:nvPr/>
        </p:nvPicPr>
        <p:blipFill rotWithShape="1">
          <a:blip r:embed="rId4">
            <a:alphaModFix/>
          </a:blip>
          <a:srcRect b="0" l="0" r="0" t="0"/>
          <a:stretch/>
        </p:blipFill>
        <p:spPr>
          <a:xfrm>
            <a:off x="7086600" y="152400"/>
            <a:ext cx="1789112" cy="200025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pic>
        <p:nvPicPr>
          <p:cNvPr id="435" name="Google Shape;435;p68"/>
          <p:cNvPicPr preferRelativeResize="0"/>
          <p:nvPr/>
        </p:nvPicPr>
        <p:blipFill rotWithShape="1">
          <a:blip r:embed="rId3">
            <a:alphaModFix/>
          </a:blip>
          <a:srcRect b="15079" l="19999" r="13332" t="23016"/>
          <a:stretch/>
        </p:blipFill>
        <p:spPr>
          <a:xfrm>
            <a:off x="228600" y="1447800"/>
            <a:ext cx="8753475" cy="4267200"/>
          </a:xfrm>
          <a:prstGeom prst="rect">
            <a:avLst/>
          </a:prstGeom>
          <a:noFill/>
          <a:ln>
            <a:noFill/>
          </a:ln>
        </p:spPr>
      </p:pic>
      <p:sp>
        <p:nvSpPr>
          <p:cNvPr id="436" name="Google Shape;436;p6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000"/>
              <a:buFont typeface="Calibri"/>
              <a:buNone/>
            </a:pPr>
            <a:r>
              <a:rPr b="1" i="0" lang="en-US" sz="4000" u="none">
                <a:solidFill>
                  <a:srgbClr val="FF0000"/>
                </a:solidFill>
                <a:latin typeface="Calibri"/>
                <a:ea typeface="Calibri"/>
                <a:cs typeface="Calibri"/>
                <a:sym typeface="Calibri"/>
              </a:rPr>
              <a:t>Projects</a:t>
            </a:r>
            <a:r>
              <a:rPr b="1" i="0" lang="en-US" sz="4000" u="none">
                <a:solidFill>
                  <a:srgbClr val="0000FF"/>
                </a:solidFill>
                <a:latin typeface="Calibri"/>
                <a:ea typeface="Calibri"/>
                <a:cs typeface="Calibri"/>
                <a:sym typeface="Calibri"/>
              </a:rPr>
              <a:t> in Introductory Accounting</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69"/>
          <p:cNvSpPr txBox="1"/>
          <p:nvPr>
            <p:ph idx="1" type="body"/>
          </p:nvPr>
        </p:nvSpPr>
        <p:spPr>
          <a:xfrm>
            <a:off x="446087" y="10668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rgbClr val="00B050"/>
              </a:buClr>
              <a:buSzPts val="6600"/>
              <a:buFont typeface="Arial"/>
              <a:buNone/>
            </a:pPr>
            <a:r>
              <a:rPr b="1" i="0" lang="en-US" sz="6600" u="none">
                <a:solidFill>
                  <a:srgbClr val="00B050"/>
                </a:solidFill>
                <a:latin typeface="Calibri"/>
                <a:ea typeface="Calibri"/>
                <a:cs typeface="Calibri"/>
                <a:sym typeface="Calibri"/>
              </a:rPr>
              <a:t>ChatGPT</a:t>
            </a:r>
            <a:endParaRPr/>
          </a:p>
          <a:p>
            <a:pPr indent="-342900" lvl="0" marL="342900" marR="0" rtl="0" algn="ctr">
              <a:lnSpc>
                <a:spcPct val="100000"/>
              </a:lnSpc>
              <a:spcBef>
                <a:spcPts val="880"/>
              </a:spcBef>
              <a:spcAft>
                <a:spcPts val="0"/>
              </a:spcAft>
              <a:buClr>
                <a:srgbClr val="0000FF"/>
              </a:buClr>
              <a:buSzPts val="4400"/>
              <a:buFont typeface="Arial"/>
              <a:buNone/>
            </a:pPr>
            <a:r>
              <a:rPr b="1" i="0" lang="en-US" sz="4400" u="none">
                <a:solidFill>
                  <a:srgbClr val="0000FF"/>
                </a:solidFill>
                <a:latin typeface="Calibri"/>
                <a:ea typeface="Calibri"/>
                <a:cs typeface="Calibri"/>
                <a:sym typeface="Calibri"/>
              </a:rPr>
              <a:t>and Teaching Accounting:</a:t>
            </a:r>
            <a:endParaRPr/>
          </a:p>
          <a:p>
            <a:pPr indent="-342900" lvl="0" marL="342900" marR="0" rtl="0" algn="ctr">
              <a:lnSpc>
                <a:spcPct val="100000"/>
              </a:lnSpc>
              <a:spcBef>
                <a:spcPts val="880"/>
              </a:spcBef>
              <a:spcAft>
                <a:spcPts val="0"/>
              </a:spcAft>
              <a:buClr>
                <a:srgbClr val="FF0000"/>
              </a:buClr>
              <a:buSzPts val="4400"/>
              <a:buFont typeface="Arial"/>
              <a:buNone/>
            </a:pPr>
            <a:r>
              <a:rPr b="1" i="0" lang="en-US" sz="4400" u="none">
                <a:solidFill>
                  <a:srgbClr val="FF0000"/>
                </a:solidFill>
                <a:latin typeface="Calibri"/>
                <a:ea typeface="Calibri"/>
                <a:cs typeface="Calibri"/>
                <a:sym typeface="Calibri"/>
              </a:rPr>
              <a:t>Threats </a:t>
            </a:r>
            <a:r>
              <a:rPr b="1" i="0" lang="en-US" sz="4400" u="none">
                <a:solidFill>
                  <a:schemeClr val="dk1"/>
                </a:solidFill>
                <a:latin typeface="Calibri"/>
                <a:ea typeface="Calibri"/>
                <a:cs typeface="Calibri"/>
                <a:sym typeface="Calibri"/>
              </a:rPr>
              <a:t>and Opportunities</a:t>
            </a:r>
            <a:endParaRPr b="1" i="1" sz="800" u="none">
              <a:solidFill>
                <a:schemeClr val="dk1"/>
              </a:solidFill>
              <a:latin typeface="Calibri"/>
              <a:ea typeface="Calibri"/>
              <a:cs typeface="Calibri"/>
              <a:sym typeface="Calibri"/>
            </a:endParaRPr>
          </a:p>
          <a:p>
            <a:pPr indent="-342900" lvl="0" marL="342900" marR="0" rtl="0" algn="ctr">
              <a:lnSpc>
                <a:spcPct val="100000"/>
              </a:lnSpc>
              <a:spcBef>
                <a:spcPts val="320"/>
              </a:spcBef>
              <a:spcAft>
                <a:spcPts val="0"/>
              </a:spcAft>
              <a:buClr>
                <a:schemeClr val="dk1"/>
              </a:buClr>
              <a:buSzPts val="1600"/>
              <a:buFont typeface="Arial"/>
              <a:buNone/>
            </a:pPr>
            <a:r>
              <a:t/>
            </a:r>
            <a:endParaRPr b="1" i="1" sz="1600" u="none">
              <a:solidFill>
                <a:srgbClr val="FF0000"/>
              </a:solidFill>
              <a:latin typeface="Calibri"/>
              <a:ea typeface="Calibri"/>
              <a:cs typeface="Calibri"/>
              <a:sym typeface="Calibri"/>
            </a:endParaRPr>
          </a:p>
          <a:p>
            <a:pPr indent="-342900" lvl="0" marL="342900" marR="0" rtl="0" algn="ctr">
              <a:lnSpc>
                <a:spcPct val="100000"/>
              </a:lnSpc>
              <a:spcBef>
                <a:spcPts val="320"/>
              </a:spcBef>
              <a:spcAft>
                <a:spcPts val="0"/>
              </a:spcAft>
              <a:buClr>
                <a:schemeClr val="dk1"/>
              </a:buClr>
              <a:buSzPts val="1600"/>
              <a:buFont typeface="Arial"/>
              <a:buNone/>
            </a:pPr>
            <a:r>
              <a:t/>
            </a:r>
            <a:endParaRPr b="1" i="1" sz="1600" u="none">
              <a:solidFill>
                <a:srgbClr val="FF0000"/>
              </a:solidFill>
              <a:latin typeface="Calibri"/>
              <a:ea typeface="Calibri"/>
              <a:cs typeface="Calibri"/>
              <a:sym typeface="Calibri"/>
            </a:endParaRPr>
          </a:p>
          <a:p>
            <a:pPr indent="-342900" lvl="0" marL="342900" marR="0" rtl="0" algn="ctr">
              <a:lnSpc>
                <a:spcPct val="100000"/>
              </a:lnSpc>
              <a:spcBef>
                <a:spcPts val="320"/>
              </a:spcBef>
              <a:spcAft>
                <a:spcPts val="0"/>
              </a:spcAft>
              <a:buClr>
                <a:schemeClr val="dk1"/>
              </a:buClr>
              <a:buSzPts val="1600"/>
              <a:buFont typeface="Arial"/>
              <a:buNone/>
            </a:pPr>
            <a:r>
              <a:t/>
            </a:r>
            <a:endParaRPr b="1" i="1" sz="1600" u="none">
              <a:solidFill>
                <a:srgbClr val="FF0000"/>
              </a:solidFill>
              <a:latin typeface="Calibri"/>
              <a:ea typeface="Calibri"/>
              <a:cs typeface="Calibri"/>
              <a:sym typeface="Calibri"/>
            </a:endParaRPr>
          </a:p>
          <a:p>
            <a:pPr indent="-342900" lvl="0" marL="342900" marR="0" rtl="0" algn="ctr">
              <a:lnSpc>
                <a:spcPct val="100000"/>
              </a:lnSpc>
              <a:spcBef>
                <a:spcPts val="320"/>
              </a:spcBef>
              <a:spcAft>
                <a:spcPts val="0"/>
              </a:spcAft>
              <a:buClr>
                <a:schemeClr val="dk1"/>
              </a:buClr>
              <a:buSzPts val="1600"/>
              <a:buFont typeface="Arial"/>
              <a:buNone/>
            </a:pPr>
            <a:r>
              <a:t/>
            </a:r>
            <a:endParaRPr b="1" i="1" sz="1600" u="none">
              <a:solidFill>
                <a:srgbClr val="FF0000"/>
              </a:solidFill>
              <a:latin typeface="Calibri"/>
              <a:ea typeface="Calibri"/>
              <a:cs typeface="Calibri"/>
              <a:sym typeface="Calibri"/>
            </a:endParaRPr>
          </a:p>
          <a:p>
            <a:pPr indent="-342900" lvl="0" marL="342900" marR="0" rtl="0" algn="ctr">
              <a:lnSpc>
                <a:spcPct val="100000"/>
              </a:lnSpc>
              <a:spcBef>
                <a:spcPts val="320"/>
              </a:spcBef>
              <a:spcAft>
                <a:spcPts val="0"/>
              </a:spcAft>
              <a:buClr>
                <a:srgbClr val="FF0000"/>
              </a:buClr>
              <a:buSzPts val="1600"/>
              <a:buFont typeface="Arial"/>
              <a:buNone/>
            </a:pPr>
            <a:r>
              <a:rPr b="1" i="1" lang="en-US" sz="1600" u="none">
                <a:solidFill>
                  <a:srgbClr val="FF0000"/>
                </a:solidFill>
                <a:latin typeface="Calibri"/>
                <a:ea typeface="Calibri"/>
                <a:cs typeface="Calibri"/>
                <a:sym typeface="Calibri"/>
              </a:rPr>
              <a:t>James D. Stice</a:t>
            </a:r>
            <a:endParaRPr/>
          </a:p>
          <a:p>
            <a:pPr indent="-342900" lvl="0" marL="342900" marR="0" rtl="0" algn="ctr">
              <a:lnSpc>
                <a:spcPct val="100000"/>
              </a:lnSpc>
              <a:spcBef>
                <a:spcPts val="320"/>
              </a:spcBef>
              <a:spcAft>
                <a:spcPts val="0"/>
              </a:spcAft>
              <a:buClr>
                <a:srgbClr val="FF0000"/>
              </a:buClr>
              <a:buSzPts val="1600"/>
              <a:buFont typeface="Arial"/>
              <a:buNone/>
            </a:pPr>
            <a:r>
              <a:rPr b="1" i="1" lang="en-US" sz="1600" u="none">
                <a:solidFill>
                  <a:srgbClr val="FF0000"/>
                </a:solidFill>
                <a:latin typeface="Calibri"/>
                <a:ea typeface="Calibri"/>
                <a:cs typeface="Calibri"/>
                <a:sym typeface="Calibri"/>
              </a:rPr>
              <a:t>Earl K. Stice</a:t>
            </a:r>
            <a:endParaRPr/>
          </a:p>
          <a:p>
            <a:pPr indent="-342900" lvl="0" marL="342900" marR="0" rtl="0" algn="ctr">
              <a:lnSpc>
                <a:spcPct val="100000"/>
              </a:lnSpc>
              <a:spcBef>
                <a:spcPts val="320"/>
              </a:spcBef>
              <a:spcAft>
                <a:spcPts val="0"/>
              </a:spcAft>
              <a:buClr>
                <a:schemeClr val="dk1"/>
              </a:buClr>
              <a:buSzPts val="1600"/>
              <a:buFont typeface="Arial"/>
              <a:buNone/>
            </a:pPr>
            <a:r>
              <a:rPr b="1" i="1" lang="en-US" sz="1600" u="none">
                <a:solidFill>
                  <a:schemeClr val="dk1"/>
                </a:solidFill>
                <a:latin typeface="Calibri"/>
                <a:ea typeface="Calibri"/>
                <a:cs typeface="Calibri"/>
                <a:sym typeface="Calibri"/>
              </a:rPr>
              <a:t>Professors of Accounting </a:t>
            </a:r>
            <a:r>
              <a:rPr b="1" i="1" lang="en-US" sz="1600" u="none">
                <a:solidFill>
                  <a:srgbClr val="0000FF"/>
                </a:solidFill>
                <a:latin typeface="Calibri"/>
                <a:ea typeface="Calibri"/>
                <a:cs typeface="Calibri"/>
                <a:sym typeface="Calibri"/>
              </a:rPr>
              <a:t>Emeriti</a:t>
            </a:r>
            <a:endParaRPr/>
          </a:p>
          <a:p>
            <a:pPr indent="-342900" lvl="0" marL="342900" marR="0" rtl="0" algn="ctr">
              <a:lnSpc>
                <a:spcPct val="100000"/>
              </a:lnSpc>
              <a:spcBef>
                <a:spcPts val="320"/>
              </a:spcBef>
              <a:spcAft>
                <a:spcPts val="0"/>
              </a:spcAft>
              <a:buClr>
                <a:schemeClr val="dk1"/>
              </a:buClr>
              <a:buSzPts val="1600"/>
              <a:buFont typeface="Arial"/>
              <a:buNone/>
            </a:pPr>
            <a:r>
              <a:rPr b="1" i="1" lang="en-US" sz="1600" u="none">
                <a:solidFill>
                  <a:schemeClr val="dk1"/>
                </a:solidFill>
                <a:latin typeface="Calibri"/>
                <a:ea typeface="Calibri"/>
                <a:cs typeface="Calibri"/>
                <a:sym typeface="Calibri"/>
              </a:rPr>
              <a:t>Brigham Young University</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70"/>
          <p:cNvSpPr txBox="1"/>
          <p:nvPr>
            <p:ph type="title"/>
          </p:nvPr>
        </p:nvSpPr>
        <p:spPr>
          <a:xfrm>
            <a:off x="457200" y="274637"/>
            <a:ext cx="8229600" cy="7921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B050"/>
              </a:buClr>
              <a:buSzPts val="3600"/>
              <a:buFont typeface="Calibri"/>
              <a:buNone/>
            </a:pPr>
            <a:r>
              <a:rPr b="1" i="0" lang="en-US" sz="3600" u="none">
                <a:solidFill>
                  <a:srgbClr val="00B050"/>
                </a:solidFill>
                <a:latin typeface="Calibri"/>
                <a:ea typeface="Calibri"/>
                <a:cs typeface="Calibri"/>
                <a:sym typeface="Calibri"/>
              </a:rPr>
              <a:t>ChatGPT</a:t>
            </a:r>
            <a:r>
              <a:rPr b="1" i="0" lang="en-US" sz="3600" u="none">
                <a:solidFill>
                  <a:srgbClr val="0000FF"/>
                </a:solidFill>
                <a:latin typeface="Calibri"/>
                <a:ea typeface="Calibri"/>
                <a:cs typeface="Calibri"/>
                <a:sym typeface="Calibri"/>
              </a:rPr>
              <a:t>: </a:t>
            </a:r>
            <a:r>
              <a:rPr b="1" i="0" lang="en-US" sz="3600" u="none">
                <a:solidFill>
                  <a:srgbClr val="FF0000"/>
                </a:solidFill>
                <a:latin typeface="Calibri"/>
                <a:ea typeface="Calibri"/>
                <a:cs typeface="Calibri"/>
                <a:sym typeface="Calibri"/>
              </a:rPr>
              <a:t>Key Points</a:t>
            </a:r>
            <a:endParaRPr/>
          </a:p>
        </p:txBody>
      </p:sp>
      <p:sp>
        <p:nvSpPr>
          <p:cNvPr id="447" name="Google Shape;447;p70"/>
          <p:cNvSpPr txBox="1"/>
          <p:nvPr>
            <p:ph idx="1" type="body"/>
          </p:nvPr>
        </p:nvSpPr>
        <p:spPr>
          <a:xfrm>
            <a:off x="457200" y="1165225"/>
            <a:ext cx="8229600" cy="45259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FF"/>
              </a:buClr>
              <a:buSzPts val="2800"/>
              <a:buFont typeface="Arial"/>
              <a:buNone/>
            </a:pPr>
            <a:r>
              <a:rPr b="1" i="0" lang="en-US" sz="2800" u="none">
                <a:solidFill>
                  <a:srgbClr val="0000FF"/>
                </a:solidFill>
                <a:latin typeface="Calibri"/>
                <a:ea typeface="Calibri"/>
                <a:cs typeface="Calibri"/>
                <a:sym typeface="Calibri"/>
              </a:rPr>
              <a:t>Background</a:t>
            </a:r>
            <a:endParaRPr/>
          </a:p>
          <a:p>
            <a:pPr indent="-127000" lvl="0" marL="0" marR="0" rtl="0" algn="l">
              <a:lnSpc>
                <a:spcPct val="100000"/>
              </a:lnSpc>
              <a:spcBef>
                <a:spcPts val="400"/>
              </a:spcBef>
              <a:spcAft>
                <a:spcPts val="0"/>
              </a:spcAft>
              <a:buClr>
                <a:schemeClr val="dk1"/>
              </a:buClr>
              <a:buSzPts val="2000"/>
              <a:buFont typeface="Arial"/>
              <a:buChar char="•"/>
            </a:pPr>
            <a:r>
              <a:rPr b="1" i="0" lang="en-US" sz="2000" u="none">
                <a:solidFill>
                  <a:schemeClr val="dk1"/>
                </a:solidFill>
                <a:latin typeface="Calibri"/>
                <a:ea typeface="Calibri"/>
                <a:cs typeface="Calibri"/>
                <a:sym typeface="Calibri"/>
              </a:rPr>
              <a:t>What is ChatGPT?</a:t>
            </a:r>
            <a:endParaRPr/>
          </a:p>
          <a:p>
            <a:pPr indent="-127000" lvl="0" marL="0" marR="0" rtl="0" algn="l">
              <a:lnSpc>
                <a:spcPct val="100000"/>
              </a:lnSpc>
              <a:spcBef>
                <a:spcPts val="400"/>
              </a:spcBef>
              <a:spcAft>
                <a:spcPts val="0"/>
              </a:spcAft>
              <a:buClr>
                <a:schemeClr val="dk1"/>
              </a:buClr>
              <a:buSzPts val="2000"/>
              <a:buFont typeface="Arial"/>
              <a:buChar char="•"/>
            </a:pPr>
            <a:r>
              <a:rPr b="1" i="0" lang="en-US" sz="2000" u="none">
                <a:solidFill>
                  <a:schemeClr val="dk1"/>
                </a:solidFill>
                <a:latin typeface="Calibri"/>
                <a:ea typeface="Calibri"/>
                <a:cs typeface="Calibri"/>
                <a:sym typeface="Calibri"/>
              </a:rPr>
              <a:t>From where did it come? Who owns ChatGPT?</a:t>
            </a:r>
            <a:endParaRPr/>
          </a:p>
          <a:p>
            <a:pPr indent="-127000" lvl="0" marL="0" marR="0" rtl="0" algn="l">
              <a:lnSpc>
                <a:spcPct val="100000"/>
              </a:lnSpc>
              <a:spcBef>
                <a:spcPts val="400"/>
              </a:spcBef>
              <a:spcAft>
                <a:spcPts val="0"/>
              </a:spcAft>
              <a:buClr>
                <a:schemeClr val="dk1"/>
              </a:buClr>
              <a:buSzPts val="2000"/>
              <a:buFont typeface="Arial"/>
              <a:buChar char="•"/>
            </a:pPr>
            <a:r>
              <a:rPr b="1" i="0" lang="en-US" sz="2000" u="none">
                <a:solidFill>
                  <a:schemeClr val="dk1"/>
                </a:solidFill>
                <a:latin typeface="Calibri"/>
                <a:ea typeface="Calibri"/>
                <a:cs typeface="Calibri"/>
                <a:sym typeface="Calibri"/>
              </a:rPr>
              <a:t>What are people saying about ChapGPT? How will it “change the world”?</a:t>
            </a:r>
            <a:endParaRPr/>
          </a:p>
          <a:p>
            <a:pPr indent="0" lvl="0" marL="0" marR="0" rtl="0" algn="l">
              <a:lnSpc>
                <a:spcPct val="100000"/>
              </a:lnSpc>
              <a:spcBef>
                <a:spcPts val="560"/>
              </a:spcBef>
              <a:spcAft>
                <a:spcPts val="0"/>
              </a:spcAft>
              <a:buClr>
                <a:srgbClr val="0000FF"/>
              </a:buClr>
              <a:buSzPts val="2800"/>
              <a:buFont typeface="Arial"/>
              <a:buNone/>
            </a:pPr>
            <a:r>
              <a:rPr b="1" i="0" lang="en-US" sz="2800" u="none">
                <a:solidFill>
                  <a:srgbClr val="0000FF"/>
                </a:solidFill>
                <a:latin typeface="Calibri"/>
                <a:ea typeface="Calibri"/>
                <a:cs typeface="Calibri"/>
                <a:sym typeface="Calibri"/>
              </a:rPr>
              <a:t>Samples of ChatGPT Responses</a:t>
            </a:r>
            <a:endParaRPr/>
          </a:p>
          <a:p>
            <a:pPr indent="-127000" lvl="0" marL="0" marR="0" rtl="0" algn="l">
              <a:lnSpc>
                <a:spcPct val="100000"/>
              </a:lnSpc>
              <a:spcBef>
                <a:spcPts val="400"/>
              </a:spcBef>
              <a:spcAft>
                <a:spcPts val="0"/>
              </a:spcAft>
              <a:buClr>
                <a:schemeClr val="dk1"/>
              </a:buClr>
              <a:buSzPts val="2000"/>
              <a:buFont typeface="Arial"/>
              <a:buChar char="•"/>
            </a:pPr>
            <a:r>
              <a:rPr b="1" i="0" lang="en-US" sz="2000" u="none">
                <a:solidFill>
                  <a:schemeClr val="dk1"/>
                </a:solidFill>
                <a:latin typeface="Calibri"/>
                <a:ea typeface="Calibri"/>
                <a:cs typeface="Calibri"/>
                <a:sym typeface="Calibri"/>
              </a:rPr>
              <a:t>What are the key points of the U.S. Constitution?</a:t>
            </a:r>
            <a:endParaRPr/>
          </a:p>
          <a:p>
            <a:pPr indent="-127000" lvl="0" marL="0" marR="0" rtl="0" algn="l">
              <a:lnSpc>
                <a:spcPct val="100000"/>
              </a:lnSpc>
              <a:spcBef>
                <a:spcPts val="400"/>
              </a:spcBef>
              <a:spcAft>
                <a:spcPts val="0"/>
              </a:spcAft>
              <a:buClr>
                <a:schemeClr val="dk1"/>
              </a:buClr>
              <a:buSzPts val="2000"/>
              <a:buFont typeface="Arial"/>
              <a:buChar char="•"/>
            </a:pPr>
            <a:r>
              <a:rPr b="1" i="0" lang="en-US" sz="2000" u="none">
                <a:solidFill>
                  <a:schemeClr val="dk1"/>
                </a:solidFill>
                <a:latin typeface="Calibri"/>
                <a:ea typeface="Calibri"/>
                <a:cs typeface="Calibri"/>
                <a:sym typeface="Calibri"/>
              </a:rPr>
              <a:t>Is 17077 a prime number?</a:t>
            </a:r>
            <a:endParaRPr/>
          </a:p>
          <a:p>
            <a:pPr indent="-127000" lvl="0" marL="0" marR="0" rtl="0" algn="l">
              <a:lnSpc>
                <a:spcPct val="100000"/>
              </a:lnSpc>
              <a:spcBef>
                <a:spcPts val="400"/>
              </a:spcBef>
              <a:spcAft>
                <a:spcPts val="0"/>
              </a:spcAft>
              <a:buClr>
                <a:schemeClr val="dk1"/>
              </a:buClr>
              <a:buSzPts val="2000"/>
              <a:buFont typeface="Arial"/>
              <a:buChar char="•"/>
            </a:pPr>
            <a:r>
              <a:rPr b="1" i="0" lang="en-US" sz="2000" u="none">
                <a:solidFill>
                  <a:schemeClr val="dk1"/>
                </a:solidFill>
                <a:latin typeface="Calibri"/>
                <a:ea typeface="Calibri"/>
                <a:cs typeface="Calibri"/>
                <a:sym typeface="Calibri"/>
              </a:rPr>
              <a:t>What is the journal entry to record the purchase of $4,000 of inventory for cash?</a:t>
            </a:r>
            <a:endParaRPr/>
          </a:p>
          <a:p>
            <a:pPr indent="0" lvl="0" marL="0" marR="0" rtl="0" algn="l">
              <a:lnSpc>
                <a:spcPct val="100000"/>
              </a:lnSpc>
              <a:spcBef>
                <a:spcPts val="560"/>
              </a:spcBef>
              <a:spcAft>
                <a:spcPts val="0"/>
              </a:spcAft>
              <a:buClr>
                <a:srgbClr val="0000FF"/>
              </a:buClr>
              <a:buSzPts val="2800"/>
              <a:buFont typeface="Arial"/>
              <a:buNone/>
            </a:pPr>
            <a:r>
              <a:rPr b="1" i="0" lang="en-US" sz="2800" u="none">
                <a:solidFill>
                  <a:srgbClr val="0000FF"/>
                </a:solidFill>
                <a:latin typeface="Calibri"/>
                <a:ea typeface="Calibri"/>
                <a:cs typeface="Calibri"/>
                <a:sym typeface="Calibri"/>
              </a:rPr>
              <a:t>Systematic Research with ChatGPT and Accounting Homework, Quiz, and Exam Questions</a:t>
            </a:r>
            <a:endParaRPr/>
          </a:p>
          <a:p>
            <a:pPr indent="-127000" lvl="0" marL="0" marR="0" rtl="0" algn="l">
              <a:lnSpc>
                <a:spcPct val="100000"/>
              </a:lnSpc>
              <a:spcBef>
                <a:spcPts val="400"/>
              </a:spcBef>
              <a:spcAft>
                <a:spcPts val="0"/>
              </a:spcAft>
              <a:buClr>
                <a:schemeClr val="dk1"/>
              </a:buClr>
              <a:buSzPts val="2000"/>
              <a:buFont typeface="Arial"/>
              <a:buChar char="•"/>
            </a:pPr>
            <a:r>
              <a:rPr b="1" i="0" lang="en-US" sz="2000" u="none">
                <a:solidFill>
                  <a:schemeClr val="dk1"/>
                </a:solidFill>
                <a:latin typeface="Calibri"/>
                <a:ea typeface="Calibri"/>
                <a:cs typeface="Calibri"/>
                <a:sym typeface="Calibri"/>
              </a:rPr>
              <a:t>David Wood</a:t>
            </a:r>
            <a:endParaRPr/>
          </a:p>
          <a:p>
            <a:pPr indent="-127000" lvl="0" marL="0" marR="0" rtl="0" algn="l">
              <a:lnSpc>
                <a:spcPct val="100000"/>
              </a:lnSpc>
              <a:spcBef>
                <a:spcPts val="400"/>
              </a:spcBef>
              <a:spcAft>
                <a:spcPts val="0"/>
              </a:spcAft>
              <a:buClr>
                <a:schemeClr val="dk1"/>
              </a:buClr>
              <a:buSzPts val="2000"/>
              <a:buFont typeface="Arial"/>
              <a:buChar char="•"/>
            </a:pPr>
            <a:r>
              <a:rPr b="1" i="0" lang="en-US" sz="2000" u="none">
                <a:solidFill>
                  <a:schemeClr val="dk1"/>
                </a:solidFill>
                <a:latin typeface="Calibri"/>
                <a:ea typeface="Calibri"/>
                <a:cs typeface="Calibri"/>
                <a:sym typeface="Calibri"/>
              </a:rPr>
              <a:t>Jim Stice</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71"/>
          <p:cNvSpPr txBox="1"/>
          <p:nvPr>
            <p:ph type="title"/>
          </p:nvPr>
        </p:nvSpPr>
        <p:spPr>
          <a:xfrm>
            <a:off x="457200" y="274637"/>
            <a:ext cx="8229600" cy="7921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B050"/>
              </a:buClr>
              <a:buSzPts val="3600"/>
              <a:buFont typeface="Calibri"/>
              <a:buNone/>
            </a:pPr>
            <a:r>
              <a:rPr b="1" i="0" lang="en-US" sz="3600" u="none">
                <a:solidFill>
                  <a:srgbClr val="00B050"/>
                </a:solidFill>
                <a:latin typeface="Calibri"/>
                <a:ea typeface="Calibri"/>
                <a:cs typeface="Calibri"/>
                <a:sym typeface="Calibri"/>
              </a:rPr>
              <a:t>ChatGPT</a:t>
            </a:r>
            <a:r>
              <a:rPr b="1" i="0" lang="en-US" sz="3600" u="none">
                <a:solidFill>
                  <a:srgbClr val="0000FF"/>
                </a:solidFill>
                <a:latin typeface="Calibri"/>
                <a:ea typeface="Calibri"/>
                <a:cs typeface="Calibri"/>
                <a:sym typeface="Calibri"/>
              </a:rPr>
              <a:t>: </a:t>
            </a:r>
            <a:r>
              <a:rPr b="1" i="0" lang="en-US" sz="3600" u="none">
                <a:solidFill>
                  <a:srgbClr val="FF0000"/>
                </a:solidFill>
                <a:latin typeface="Calibri"/>
                <a:ea typeface="Calibri"/>
                <a:cs typeface="Calibri"/>
                <a:sym typeface="Calibri"/>
              </a:rPr>
              <a:t>Key Points</a:t>
            </a:r>
            <a:endParaRPr/>
          </a:p>
        </p:txBody>
      </p:sp>
      <p:sp>
        <p:nvSpPr>
          <p:cNvPr id="453" name="Google Shape;453;p71"/>
          <p:cNvSpPr txBox="1"/>
          <p:nvPr>
            <p:ph idx="1" type="body"/>
          </p:nvPr>
        </p:nvSpPr>
        <p:spPr>
          <a:xfrm>
            <a:off x="457200" y="1165225"/>
            <a:ext cx="8229600" cy="45259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FF"/>
              </a:buClr>
              <a:buSzPts val="2800"/>
              <a:buFont typeface="Arial"/>
              <a:buNone/>
            </a:pPr>
            <a:r>
              <a:rPr b="1" i="0" lang="en-US" sz="2800" u="none">
                <a:solidFill>
                  <a:srgbClr val="0000FF"/>
                </a:solidFill>
                <a:latin typeface="Calibri"/>
                <a:ea typeface="Calibri"/>
                <a:cs typeface="Calibri"/>
                <a:sym typeface="Calibri"/>
              </a:rPr>
              <a:t>What Should We Do? – </a:t>
            </a:r>
            <a:r>
              <a:rPr b="1" i="0" lang="en-US" sz="2800" u="none">
                <a:solidFill>
                  <a:srgbClr val="FF0000"/>
                </a:solidFill>
                <a:latin typeface="Calibri"/>
                <a:ea typeface="Calibri"/>
                <a:cs typeface="Calibri"/>
                <a:sym typeface="Calibri"/>
              </a:rPr>
              <a:t>Careful Questions</a:t>
            </a:r>
            <a:endParaRPr/>
          </a:p>
          <a:p>
            <a:pPr indent="-127000" lvl="0" marL="0" marR="0" rtl="0" algn="l">
              <a:lnSpc>
                <a:spcPct val="100000"/>
              </a:lnSpc>
              <a:spcBef>
                <a:spcPts val="400"/>
              </a:spcBef>
              <a:spcAft>
                <a:spcPts val="0"/>
              </a:spcAft>
              <a:buClr>
                <a:schemeClr val="dk1"/>
              </a:buClr>
              <a:buSzPts val="2000"/>
              <a:buFont typeface="Arial"/>
              <a:buChar char="•"/>
            </a:pPr>
            <a:r>
              <a:rPr b="1" i="0" lang="en-US" sz="2000" u="none">
                <a:solidFill>
                  <a:schemeClr val="dk1"/>
                </a:solidFill>
                <a:latin typeface="Calibri"/>
                <a:ea typeface="Calibri"/>
                <a:cs typeface="Calibri"/>
                <a:sym typeface="Calibri"/>
              </a:rPr>
              <a:t>Dates, calculations, image files</a:t>
            </a:r>
            <a:endParaRPr/>
          </a:p>
          <a:p>
            <a:pPr indent="0" lvl="0" marL="0" marR="0" rtl="0" algn="l">
              <a:lnSpc>
                <a:spcPct val="100000"/>
              </a:lnSpc>
              <a:spcBef>
                <a:spcPts val="560"/>
              </a:spcBef>
              <a:spcAft>
                <a:spcPts val="0"/>
              </a:spcAft>
              <a:buClr>
                <a:srgbClr val="0000FF"/>
              </a:buClr>
              <a:buSzPts val="2800"/>
              <a:buFont typeface="Arial"/>
              <a:buNone/>
            </a:pPr>
            <a:r>
              <a:rPr b="1" i="0" lang="en-US" sz="2800" u="none">
                <a:solidFill>
                  <a:srgbClr val="0000FF"/>
                </a:solidFill>
                <a:latin typeface="Calibri"/>
                <a:ea typeface="Calibri"/>
                <a:cs typeface="Calibri"/>
                <a:sym typeface="Calibri"/>
              </a:rPr>
              <a:t>What Should We Do? – </a:t>
            </a:r>
            <a:r>
              <a:rPr b="1" i="0" lang="en-US" sz="2800" u="none">
                <a:solidFill>
                  <a:srgbClr val="FF0000"/>
                </a:solidFill>
                <a:latin typeface="Calibri"/>
                <a:ea typeface="Calibri"/>
                <a:cs typeface="Calibri"/>
                <a:sym typeface="Calibri"/>
              </a:rPr>
              <a:t>Assigning Grades</a:t>
            </a:r>
            <a:endParaRPr/>
          </a:p>
          <a:p>
            <a:pPr indent="-127000" lvl="0" marL="0" marR="0" rtl="0" algn="l">
              <a:lnSpc>
                <a:spcPct val="100000"/>
              </a:lnSpc>
              <a:spcBef>
                <a:spcPts val="400"/>
              </a:spcBef>
              <a:spcAft>
                <a:spcPts val="0"/>
              </a:spcAft>
              <a:buClr>
                <a:schemeClr val="dk1"/>
              </a:buClr>
              <a:buSzPts val="2000"/>
              <a:buFont typeface="Arial"/>
              <a:buChar char="•"/>
            </a:pPr>
            <a:r>
              <a:rPr b="1" i="0" lang="en-US" sz="2000" u="none">
                <a:solidFill>
                  <a:schemeClr val="dk1"/>
                </a:solidFill>
                <a:latin typeface="Calibri"/>
                <a:ea typeface="Calibri"/>
                <a:cs typeface="Calibri"/>
                <a:sym typeface="Calibri"/>
              </a:rPr>
              <a:t>Relative weights of homework, class participation, projects, and exams</a:t>
            </a:r>
            <a:endParaRPr b="1" i="0" sz="2000" u="none">
              <a:solidFill>
                <a:schemeClr val="dk1"/>
              </a:solidFill>
              <a:latin typeface="Calibri"/>
              <a:ea typeface="Calibri"/>
              <a:cs typeface="Calibri"/>
              <a:sym typeface="Calibri"/>
            </a:endParaRPr>
          </a:p>
          <a:p>
            <a:pPr indent="0" lvl="0" marL="0" marR="0" rtl="0" algn="l">
              <a:lnSpc>
                <a:spcPct val="100000"/>
              </a:lnSpc>
              <a:spcBef>
                <a:spcPts val="560"/>
              </a:spcBef>
              <a:spcAft>
                <a:spcPts val="0"/>
              </a:spcAft>
              <a:buClr>
                <a:srgbClr val="0000FF"/>
              </a:buClr>
              <a:buSzPts val="2800"/>
              <a:buFont typeface="Arial"/>
              <a:buNone/>
            </a:pPr>
            <a:r>
              <a:rPr b="1" i="0" lang="en-US" sz="2800" u="none">
                <a:solidFill>
                  <a:srgbClr val="0000FF"/>
                </a:solidFill>
                <a:latin typeface="Calibri"/>
                <a:ea typeface="Calibri"/>
                <a:cs typeface="Calibri"/>
                <a:sym typeface="Calibri"/>
              </a:rPr>
              <a:t>What Should We Do? – </a:t>
            </a:r>
            <a:r>
              <a:rPr b="1" i="0" lang="en-US" sz="2800" u="none">
                <a:solidFill>
                  <a:srgbClr val="FF0000"/>
                </a:solidFill>
                <a:latin typeface="Calibri"/>
                <a:ea typeface="Calibri"/>
                <a:cs typeface="Calibri"/>
                <a:sym typeface="Calibri"/>
              </a:rPr>
              <a:t>ChatGPT as a Tutor?</a:t>
            </a:r>
            <a:endParaRPr/>
          </a:p>
          <a:p>
            <a:pPr indent="-127000" lvl="0" marL="0" marR="0" rtl="0" algn="l">
              <a:lnSpc>
                <a:spcPct val="100000"/>
              </a:lnSpc>
              <a:spcBef>
                <a:spcPts val="400"/>
              </a:spcBef>
              <a:spcAft>
                <a:spcPts val="0"/>
              </a:spcAft>
              <a:buClr>
                <a:schemeClr val="dk1"/>
              </a:buClr>
              <a:buSzPts val="2000"/>
              <a:buFont typeface="Arial"/>
              <a:buChar char="•"/>
            </a:pPr>
            <a:r>
              <a:rPr b="1" i="0" lang="en-US" sz="2000" u="none">
                <a:solidFill>
                  <a:schemeClr val="dk1"/>
                </a:solidFill>
                <a:latin typeface="Calibri"/>
                <a:ea typeface="Calibri"/>
                <a:cs typeface="Calibri"/>
                <a:sym typeface="Calibri"/>
              </a:rPr>
              <a:t>Example: Give a problem and solution. Ask students to submit question to ChatGPT. Analyze the answer and explanation returned by ChatGPT. Is the answer correct? If not, describe EXACTLY where ChatGPT went wrong.</a:t>
            </a:r>
            <a:endParaRPr/>
          </a:p>
          <a:p>
            <a:pPr indent="0" lvl="0" marL="0" marR="0" rtl="0" algn="l">
              <a:lnSpc>
                <a:spcPct val="100000"/>
              </a:lnSpc>
              <a:spcBef>
                <a:spcPts val="560"/>
              </a:spcBef>
              <a:spcAft>
                <a:spcPts val="0"/>
              </a:spcAft>
              <a:buClr>
                <a:srgbClr val="0000FF"/>
              </a:buClr>
              <a:buSzPts val="2800"/>
              <a:buFont typeface="Arial"/>
              <a:buNone/>
            </a:pPr>
            <a:r>
              <a:rPr b="1" i="0" lang="en-US" sz="2800" u="none">
                <a:solidFill>
                  <a:srgbClr val="0000FF"/>
                </a:solidFill>
                <a:latin typeface="Calibri"/>
                <a:ea typeface="Calibri"/>
                <a:cs typeface="Calibri"/>
                <a:sym typeface="Calibri"/>
              </a:rPr>
              <a:t>What Should We Do? – </a:t>
            </a:r>
            <a:r>
              <a:rPr b="1" i="0" lang="en-US" sz="2800" u="none">
                <a:solidFill>
                  <a:srgbClr val="FF0000"/>
                </a:solidFill>
                <a:latin typeface="Calibri"/>
                <a:ea typeface="Calibri"/>
                <a:cs typeface="Calibri"/>
                <a:sym typeface="Calibri"/>
              </a:rPr>
              <a:t>Enrich the Classroom</a:t>
            </a:r>
            <a:endParaRPr/>
          </a:p>
          <a:p>
            <a:pPr indent="-127000" lvl="0" marL="0" marR="0" rtl="0" algn="l">
              <a:lnSpc>
                <a:spcPct val="100000"/>
              </a:lnSpc>
              <a:spcBef>
                <a:spcPts val="400"/>
              </a:spcBef>
              <a:spcAft>
                <a:spcPts val="0"/>
              </a:spcAft>
              <a:buClr>
                <a:schemeClr val="dk1"/>
              </a:buClr>
              <a:buSzPts val="2000"/>
              <a:buFont typeface="Arial"/>
              <a:buChar char="•"/>
            </a:pPr>
            <a:r>
              <a:rPr b="1" i="0" lang="en-US" sz="2000" u="none">
                <a:solidFill>
                  <a:schemeClr val="dk1"/>
                </a:solidFill>
                <a:latin typeface="Calibri"/>
                <a:ea typeface="Calibri"/>
                <a:cs typeface="Calibri"/>
                <a:sym typeface="Calibri"/>
              </a:rPr>
              <a:t>Benefits of well-designed, in-class, small-group activities</a:t>
            </a:r>
            <a:endParaRPr/>
          </a:p>
          <a:p>
            <a:pPr indent="0" lvl="0" marL="0" marR="0" rtl="0" algn="l">
              <a:lnSpc>
                <a:spcPct val="100000"/>
              </a:lnSpc>
              <a:spcBef>
                <a:spcPts val="560"/>
              </a:spcBef>
              <a:spcAft>
                <a:spcPts val="0"/>
              </a:spcAft>
              <a:buClr>
                <a:srgbClr val="0000FF"/>
              </a:buClr>
              <a:buSzPts val="2800"/>
              <a:buFont typeface="Arial"/>
              <a:buNone/>
            </a:pPr>
            <a:r>
              <a:rPr b="1" i="0" lang="en-US" sz="2800" u="none">
                <a:solidFill>
                  <a:srgbClr val="0000FF"/>
                </a:solidFill>
                <a:latin typeface="Calibri"/>
                <a:ea typeface="Calibri"/>
                <a:cs typeface="Calibri"/>
                <a:sym typeface="Calibri"/>
              </a:rPr>
              <a:t>What Should We Do? – </a:t>
            </a:r>
            <a:r>
              <a:rPr b="1" i="0" lang="en-US" sz="2800" u="none">
                <a:solidFill>
                  <a:srgbClr val="FF0000"/>
                </a:solidFill>
                <a:latin typeface="Calibri"/>
                <a:ea typeface="Calibri"/>
                <a:cs typeface="Calibri"/>
                <a:sym typeface="Calibri"/>
              </a:rPr>
              <a:t>Enrich the Assignments!</a:t>
            </a:r>
            <a:endParaRPr/>
          </a:p>
          <a:p>
            <a:pPr indent="-127000" lvl="0" marL="0" marR="0" rtl="0" algn="l">
              <a:lnSpc>
                <a:spcPct val="100000"/>
              </a:lnSpc>
              <a:spcBef>
                <a:spcPts val="400"/>
              </a:spcBef>
              <a:spcAft>
                <a:spcPts val="0"/>
              </a:spcAft>
              <a:buClr>
                <a:schemeClr val="dk1"/>
              </a:buClr>
              <a:buSzPts val="2000"/>
              <a:buFont typeface="Arial"/>
              <a:buChar char="•"/>
            </a:pPr>
            <a:r>
              <a:rPr b="1" i="0" lang="en-US" sz="2000" u="none">
                <a:solidFill>
                  <a:schemeClr val="dk1"/>
                </a:solidFill>
                <a:latin typeface="Calibri"/>
                <a:ea typeface="Calibri"/>
                <a:cs typeface="Calibri"/>
                <a:sym typeface="Calibri"/>
              </a:rPr>
              <a:t>Benefits of well-designed, out-of-class, PROJECTS</a:t>
            </a:r>
            <a:endParaRPr/>
          </a:p>
        </p:txBody>
      </p:sp>
      <p:pic>
        <p:nvPicPr>
          <p:cNvPr descr="Stukent - First-in-the-world Simternships™ and Courseware ..." id="454" name="Google Shape;454;p71"/>
          <p:cNvPicPr preferRelativeResize="0"/>
          <p:nvPr/>
        </p:nvPicPr>
        <p:blipFill rotWithShape="1">
          <a:blip r:embed="rId3">
            <a:alphaModFix/>
          </a:blip>
          <a:srcRect b="0" l="0" r="0" t="0"/>
          <a:stretch/>
        </p:blipFill>
        <p:spPr>
          <a:xfrm>
            <a:off x="7391400" y="6172200"/>
            <a:ext cx="1676400" cy="558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8"/>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FF"/>
              </a:buClr>
              <a:buSzPts val="3600"/>
              <a:buFont typeface="Calibri"/>
              <a:buNone/>
            </a:pPr>
            <a:r>
              <a:rPr b="1" i="0" lang="en-US" sz="3600" u="none">
                <a:solidFill>
                  <a:srgbClr val="0000FF"/>
                </a:solidFill>
                <a:latin typeface="Calibri"/>
                <a:ea typeface="Calibri"/>
                <a:cs typeface="Calibri"/>
                <a:sym typeface="Calibri"/>
              </a:rPr>
              <a:t>What is </a:t>
            </a:r>
            <a:r>
              <a:rPr b="1" i="0" lang="en-US" sz="3600" u="none">
                <a:solidFill>
                  <a:srgbClr val="00B050"/>
                </a:solidFill>
                <a:latin typeface="Calibri"/>
                <a:ea typeface="Calibri"/>
                <a:cs typeface="Calibri"/>
                <a:sym typeface="Calibri"/>
              </a:rPr>
              <a:t>ChatGPT</a:t>
            </a:r>
            <a:r>
              <a:rPr b="1" i="0" lang="en-US" sz="3600" u="none">
                <a:solidFill>
                  <a:srgbClr val="0000FF"/>
                </a:solidFill>
                <a:latin typeface="Calibri"/>
                <a:ea typeface="Calibri"/>
                <a:cs typeface="Calibri"/>
                <a:sym typeface="Calibri"/>
              </a:rPr>
              <a:t>?</a:t>
            </a:r>
            <a:br>
              <a:rPr b="1" i="0" lang="en-US" sz="3600" u="none">
                <a:solidFill>
                  <a:srgbClr val="0000FF"/>
                </a:solidFill>
                <a:latin typeface="Calibri"/>
                <a:ea typeface="Calibri"/>
                <a:cs typeface="Calibri"/>
                <a:sym typeface="Calibri"/>
              </a:rPr>
            </a:br>
            <a:r>
              <a:rPr b="1" i="0" lang="en-US" sz="3600" u="none">
                <a:solidFill>
                  <a:srgbClr val="FF0000"/>
                </a:solidFill>
                <a:latin typeface="Calibri"/>
                <a:ea typeface="Calibri"/>
                <a:cs typeface="Calibri"/>
                <a:sym typeface="Calibri"/>
              </a:rPr>
              <a:t>Let’s Ask ChatGPT!!</a:t>
            </a:r>
            <a:endParaRPr/>
          </a:p>
        </p:txBody>
      </p:sp>
      <p:sp>
        <p:nvSpPr>
          <p:cNvPr id="121" name="Google Shape;121;p18"/>
          <p:cNvSpPr txBox="1"/>
          <p:nvPr>
            <p:ph idx="1" type="body"/>
          </p:nvPr>
        </p:nvSpPr>
        <p:spPr>
          <a:xfrm>
            <a:off x="533400" y="1143000"/>
            <a:ext cx="8229600" cy="533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2400"/>
              <a:buFont typeface="Arial"/>
              <a:buNone/>
            </a:pPr>
            <a:r>
              <a:rPr b="1" i="0" lang="en-US" sz="2400" u="sng">
                <a:solidFill>
                  <a:srgbClr val="FF0000"/>
                </a:solidFill>
                <a:latin typeface="Calibri"/>
                <a:ea typeface="Calibri"/>
                <a:cs typeface="Calibri"/>
                <a:sym typeface="Calibri"/>
              </a:rPr>
              <a:t>GPT-3.5 has 175 billion parameters</a:t>
            </a:r>
            <a:r>
              <a:rPr b="1" i="0" lang="en-US" sz="2400" u="none">
                <a:solidFill>
                  <a:schemeClr val="dk1"/>
                </a:solidFill>
                <a:latin typeface="Calibri"/>
                <a:ea typeface="Calibri"/>
                <a:cs typeface="Calibri"/>
                <a:sym typeface="Calibri"/>
              </a:rPr>
              <a:t>, which makes it one of the largest language models developed to date (as of my knowledge cutoff in September 2021).</a:t>
            </a:r>
            <a:endParaRPr/>
          </a:p>
          <a:p>
            <a:pPr indent="0" lvl="0" marL="0" marR="0" rtl="0" algn="l">
              <a:lnSpc>
                <a:spcPct val="100000"/>
              </a:lnSpc>
              <a:spcBef>
                <a:spcPts val="480"/>
              </a:spcBef>
              <a:spcAft>
                <a:spcPts val="0"/>
              </a:spcAft>
              <a:buClr>
                <a:srgbClr val="0000FF"/>
              </a:buClr>
              <a:buSzPts val="2400"/>
              <a:buFont typeface="Arial"/>
              <a:buNone/>
            </a:pPr>
            <a:r>
              <a:rPr b="1" i="0" lang="en-US" sz="2400" u="none">
                <a:solidFill>
                  <a:srgbClr val="0000FF"/>
                </a:solidFill>
                <a:latin typeface="Calibri"/>
                <a:ea typeface="Calibri"/>
                <a:cs typeface="Calibri"/>
                <a:sym typeface="Calibri"/>
              </a:rPr>
              <a:t>Yes, creating and using these programs requires a HUGE among of computing power.</a:t>
            </a:r>
            <a:endParaRPr/>
          </a:p>
          <a:p>
            <a:pPr indent="0" lvl="0" marL="0" marR="0" rtl="0" algn="l">
              <a:lnSpc>
                <a:spcPct val="100000"/>
              </a:lnSpc>
              <a:spcBef>
                <a:spcPts val="480"/>
              </a:spcBef>
              <a:spcAft>
                <a:spcPts val="0"/>
              </a:spcAft>
              <a:buClr>
                <a:srgbClr val="00B050"/>
              </a:buClr>
              <a:buSzPts val="2400"/>
              <a:buFont typeface="Arial"/>
              <a:buNone/>
            </a:pPr>
            <a:r>
              <a:rPr b="1" i="1" lang="en-US" sz="2400" u="none">
                <a:solidFill>
                  <a:srgbClr val="00B050"/>
                </a:solidFill>
                <a:latin typeface="Calibri"/>
                <a:ea typeface="Calibri"/>
                <a:cs typeface="Calibri"/>
                <a:sym typeface="Calibri"/>
              </a:rPr>
              <a:t>Note: GPT-4 is said to have between 1 trillion and 100 trillion parameters</a:t>
            </a:r>
            <a:endParaRPr/>
          </a:p>
          <a:p>
            <a:pPr indent="0" lvl="0" marL="0" marR="0" rtl="0" algn="l">
              <a:lnSpc>
                <a:spcPct val="100000"/>
              </a:lnSpc>
              <a:spcBef>
                <a:spcPts val="480"/>
              </a:spcBef>
              <a:spcAft>
                <a:spcPts val="0"/>
              </a:spcAft>
              <a:buClr>
                <a:schemeClr val="dk1"/>
              </a:buClr>
              <a:buSzPts val="2400"/>
              <a:buFont typeface="Arial"/>
              <a:buNone/>
            </a:pPr>
            <a:r>
              <a:rPr b="1" i="0" lang="en-US" sz="2400" u="none">
                <a:solidFill>
                  <a:schemeClr val="dk1"/>
                </a:solidFill>
                <a:latin typeface="Calibri"/>
                <a:ea typeface="Calibri"/>
                <a:cs typeface="Calibri"/>
                <a:sym typeface="Calibri"/>
              </a:rPr>
              <a:t>======================================</a:t>
            </a:r>
            <a:endParaRPr/>
          </a:p>
          <a:p>
            <a:pPr indent="-152400" lvl="0" marL="0" marR="0" rtl="0" algn="l">
              <a:lnSpc>
                <a:spcPct val="100000"/>
              </a:lnSpc>
              <a:spcBef>
                <a:spcPts val="480"/>
              </a:spcBef>
              <a:spcAft>
                <a:spcPts val="0"/>
              </a:spcAft>
              <a:buClr>
                <a:schemeClr val="dk1"/>
              </a:buClr>
              <a:buSzPts val="2400"/>
              <a:buFont typeface="Arial"/>
              <a:buChar char="•"/>
            </a:pPr>
            <a:r>
              <a:rPr b="1" i="0" lang="en-US" sz="2400" u="none">
                <a:solidFill>
                  <a:schemeClr val="dk1"/>
                </a:solidFill>
                <a:latin typeface="Calibri"/>
                <a:ea typeface="Calibri"/>
                <a:cs typeface="Calibri"/>
                <a:sym typeface="Calibri"/>
              </a:rPr>
              <a:t>GPT-3.5 is the underlying program.</a:t>
            </a:r>
            <a:endParaRPr/>
          </a:p>
          <a:p>
            <a:pPr indent="-152400" lvl="0" marL="0" marR="0" rtl="0" algn="l">
              <a:lnSpc>
                <a:spcPct val="100000"/>
              </a:lnSpc>
              <a:spcBef>
                <a:spcPts val="480"/>
              </a:spcBef>
              <a:spcAft>
                <a:spcPts val="0"/>
              </a:spcAft>
              <a:buClr>
                <a:schemeClr val="dk1"/>
              </a:buClr>
              <a:buSzPts val="2400"/>
              <a:buFont typeface="Arial"/>
              <a:buChar char="•"/>
            </a:pPr>
            <a:r>
              <a:rPr b="1" i="0" lang="en-US" sz="2400" u="none">
                <a:solidFill>
                  <a:schemeClr val="dk1"/>
                </a:solidFill>
                <a:latin typeface="Calibri"/>
                <a:ea typeface="Calibri"/>
                <a:cs typeface="Calibri"/>
                <a:sym typeface="Calibri"/>
              </a:rPr>
              <a:t>ChatGPT is the conversational interface, a “chatbot” to engage in a conversation with a human user.</a:t>
            </a:r>
            <a:endParaRPr/>
          </a:p>
          <a:p>
            <a:pPr indent="0" lvl="0" marL="0" marR="0" rtl="0" algn="l">
              <a:lnSpc>
                <a:spcPct val="100000"/>
              </a:lnSpc>
              <a:spcBef>
                <a:spcPts val="480"/>
              </a:spcBef>
              <a:spcAft>
                <a:spcPts val="0"/>
              </a:spcAft>
              <a:buClr>
                <a:schemeClr val="dk1"/>
              </a:buClr>
              <a:buSzPts val="2400"/>
              <a:buFont typeface="Arial"/>
              <a:buNone/>
            </a:pPr>
            <a:r>
              <a:t/>
            </a:r>
            <a:endParaRPr b="1" i="0" sz="2400" u="none">
              <a:solidFill>
                <a:schemeClr val="dk1"/>
              </a:solidFill>
              <a:latin typeface="Calibri"/>
              <a:ea typeface="Calibri"/>
              <a:cs typeface="Calibri"/>
              <a:sym typeface="Calibri"/>
            </a:endParaRPr>
          </a:p>
          <a:p>
            <a:pPr indent="-190500" lvl="0" marL="342900" marR="0" rtl="0" algn="l">
              <a:spcBef>
                <a:spcPts val="480"/>
              </a:spcBef>
              <a:spcAft>
                <a:spcPts val="0"/>
              </a:spcAft>
              <a:buClr>
                <a:schemeClr val="dk1"/>
              </a:buClr>
              <a:buSzPts val="2400"/>
              <a:buFont typeface="Arial"/>
              <a:buNone/>
            </a:pPr>
            <a:r>
              <a:t/>
            </a:r>
            <a:endParaRPr b="1" i="0" sz="2400" u="none">
              <a:solidFill>
                <a:schemeClr val="dk1"/>
              </a:solidFill>
              <a:latin typeface="Calibri"/>
              <a:ea typeface="Calibri"/>
              <a:cs typeface="Calibri"/>
              <a:sym typeface="Calibri"/>
            </a:endParaRPr>
          </a:p>
        </p:txBody>
      </p:sp>
      <p:cxnSp>
        <p:nvCxnSpPr>
          <p:cNvPr id="122" name="Google Shape;122;p18"/>
          <p:cNvCxnSpPr/>
          <p:nvPr/>
        </p:nvCxnSpPr>
        <p:spPr>
          <a:xfrm rot="10800000">
            <a:off x="5867400" y="1066800"/>
            <a:ext cx="1143000" cy="533400"/>
          </a:xfrm>
          <a:prstGeom prst="straightConnector1">
            <a:avLst/>
          </a:prstGeom>
          <a:noFill/>
          <a:ln cap="flat" cmpd="sng" w="57150">
            <a:solidFill>
              <a:srgbClr val="4A7EBB"/>
            </a:solidFill>
            <a:prstDash val="solid"/>
            <a:miter lim="800000"/>
            <a:headEnd len="med" w="med" type="none"/>
            <a:tailEnd len="med" w="med" type="triangle"/>
          </a:ln>
        </p:spPr>
      </p:cxn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72"/>
          <p:cNvSpPr/>
          <p:nvPr/>
        </p:nvSpPr>
        <p:spPr>
          <a:xfrm>
            <a:off x="1104900" y="2220912"/>
            <a:ext cx="6934200" cy="1905000"/>
          </a:xfrm>
          <a:prstGeom prst="horizontalScroll">
            <a:avLst>
              <a:gd fmla="val 12500" name="adj"/>
            </a:avLst>
          </a:prstGeom>
          <a:solidFill>
            <a:schemeClr val="lt1"/>
          </a:solidFill>
          <a:ln cap="flat" cmpd="sng" w="9525">
            <a:solidFill>
              <a:schemeClr val="dk1"/>
            </a:solidFill>
            <a:prstDash val="solid"/>
            <a:miter lim="800000"/>
            <a:headEnd len="sm" w="sm" type="none"/>
            <a:tailEnd len="sm" w="sm" type="none"/>
          </a:ln>
          <a:effectLst>
            <a:outerShdw blurRad="63500" dir="2700000" dist="107763">
              <a:schemeClr val="l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hlink"/>
              </a:buClr>
              <a:buSzPts val="8000"/>
              <a:buFont typeface="Arial"/>
              <a:buNone/>
            </a:pPr>
            <a:r>
              <a:rPr b="0" i="0" lang="en-US" sz="8000" u="none" cap="none" strike="noStrike">
                <a:solidFill>
                  <a:schemeClr val="hlink"/>
                </a:solidFill>
                <a:latin typeface="Arial"/>
                <a:ea typeface="Arial"/>
                <a:cs typeface="Arial"/>
                <a:sym typeface="Arial"/>
              </a:rPr>
              <a:t>eks@byu.edu</a:t>
            </a:r>
            <a:endParaRPr/>
          </a:p>
        </p:txBody>
      </p:sp>
      <p:sp>
        <p:nvSpPr>
          <p:cNvPr id="460" name="Google Shape;460;p72"/>
          <p:cNvSpPr/>
          <p:nvPr/>
        </p:nvSpPr>
        <p:spPr>
          <a:xfrm>
            <a:off x="1104900" y="609600"/>
            <a:ext cx="6934200" cy="1905000"/>
          </a:xfrm>
          <a:prstGeom prst="horizontalScroll">
            <a:avLst>
              <a:gd fmla="val 12500" name="adj"/>
            </a:avLst>
          </a:prstGeom>
          <a:solidFill>
            <a:schemeClr val="lt1"/>
          </a:solidFill>
          <a:ln cap="flat" cmpd="sng" w="9525">
            <a:solidFill>
              <a:schemeClr val="dk1"/>
            </a:solidFill>
            <a:prstDash val="solid"/>
            <a:miter lim="800000"/>
            <a:headEnd len="sm" w="sm" type="none"/>
            <a:tailEnd len="sm" w="sm" type="none"/>
          </a:ln>
          <a:effectLst>
            <a:outerShdw blurRad="63500" dir="2700000" dist="107763">
              <a:schemeClr val="lt2"/>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hlink"/>
              </a:buClr>
              <a:buSzPts val="8000"/>
              <a:buFont typeface="Arial"/>
              <a:buNone/>
            </a:pPr>
            <a:r>
              <a:rPr b="0" i="0" lang="en-US" sz="8000" u="none" cap="none" strike="noStrike">
                <a:solidFill>
                  <a:schemeClr val="hlink"/>
                </a:solidFill>
                <a:latin typeface="Arial"/>
                <a:ea typeface="Arial"/>
                <a:cs typeface="Arial"/>
                <a:sym typeface="Arial"/>
              </a:rPr>
              <a:t>jds@byu.edu</a:t>
            </a:r>
            <a:endParaRPr/>
          </a:p>
        </p:txBody>
      </p:sp>
      <p:pic>
        <p:nvPicPr>
          <p:cNvPr id="461" name="Google Shape;461;p72"/>
          <p:cNvPicPr preferRelativeResize="0"/>
          <p:nvPr/>
        </p:nvPicPr>
        <p:blipFill rotWithShape="1">
          <a:blip r:embed="rId3">
            <a:alphaModFix/>
          </a:blip>
          <a:srcRect b="0" l="33334" r="16908" t="24603"/>
          <a:stretch/>
        </p:blipFill>
        <p:spPr>
          <a:xfrm>
            <a:off x="0" y="4343400"/>
            <a:ext cx="3143250" cy="2501900"/>
          </a:xfrm>
          <a:prstGeom prst="rect">
            <a:avLst/>
          </a:prstGeom>
          <a:noFill/>
          <a:ln>
            <a:noFill/>
          </a:ln>
        </p:spPr>
      </p:pic>
      <p:pic>
        <p:nvPicPr>
          <p:cNvPr descr="A couple of children posing for the camera&#10;&#10;Description automatically generated with low confidence" id="462" name="Google Shape;462;p72"/>
          <p:cNvPicPr preferRelativeResize="0"/>
          <p:nvPr/>
        </p:nvPicPr>
        <p:blipFill rotWithShape="1">
          <a:blip r:embed="rId4">
            <a:alphaModFix/>
          </a:blip>
          <a:srcRect b="0" l="0" r="0" t="0"/>
          <a:stretch/>
        </p:blipFill>
        <p:spPr>
          <a:xfrm>
            <a:off x="6324600" y="4051300"/>
            <a:ext cx="2819400" cy="2806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9"/>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FF"/>
              </a:buClr>
              <a:buSzPts val="3600"/>
              <a:buFont typeface="Calibri"/>
              <a:buNone/>
            </a:pPr>
            <a:r>
              <a:rPr b="1" i="0" lang="en-US" sz="3600" u="none">
                <a:solidFill>
                  <a:srgbClr val="0000FF"/>
                </a:solidFill>
                <a:latin typeface="Calibri"/>
                <a:ea typeface="Calibri"/>
                <a:cs typeface="Calibri"/>
                <a:sym typeface="Calibri"/>
              </a:rPr>
              <a:t>What are People </a:t>
            </a:r>
            <a:r>
              <a:rPr b="1" i="0" lang="en-US" sz="3600" u="sng">
                <a:solidFill>
                  <a:srgbClr val="FF0000"/>
                </a:solidFill>
                <a:latin typeface="Calibri"/>
                <a:ea typeface="Calibri"/>
                <a:cs typeface="Calibri"/>
                <a:sym typeface="Calibri"/>
              </a:rPr>
              <a:t>Saying</a:t>
            </a:r>
            <a:r>
              <a:rPr b="1" i="0" lang="en-US" sz="3600" u="none">
                <a:solidFill>
                  <a:srgbClr val="0000FF"/>
                </a:solidFill>
                <a:latin typeface="Calibri"/>
                <a:ea typeface="Calibri"/>
                <a:cs typeface="Calibri"/>
                <a:sym typeface="Calibri"/>
              </a:rPr>
              <a:t> about </a:t>
            </a:r>
            <a:r>
              <a:rPr b="1" i="0" lang="en-US" sz="3600" u="none">
                <a:solidFill>
                  <a:srgbClr val="00B050"/>
                </a:solidFill>
                <a:latin typeface="Calibri"/>
                <a:ea typeface="Calibri"/>
                <a:cs typeface="Calibri"/>
                <a:sym typeface="Calibri"/>
              </a:rPr>
              <a:t>ChatGPT</a:t>
            </a:r>
            <a:r>
              <a:rPr b="1" i="0" lang="en-US" sz="3600" u="none">
                <a:solidFill>
                  <a:srgbClr val="0000FF"/>
                </a:solidFill>
                <a:latin typeface="Calibri"/>
                <a:ea typeface="Calibri"/>
                <a:cs typeface="Calibri"/>
                <a:sym typeface="Calibri"/>
              </a:rPr>
              <a:t>?</a:t>
            </a:r>
            <a:endParaRPr/>
          </a:p>
        </p:txBody>
      </p:sp>
      <p:sp>
        <p:nvSpPr>
          <p:cNvPr id="128" name="Google Shape;128;p19"/>
          <p:cNvSpPr txBox="1"/>
          <p:nvPr>
            <p:ph idx="1" type="body"/>
          </p:nvPr>
        </p:nvSpPr>
        <p:spPr>
          <a:xfrm>
            <a:off x="533400" y="1143000"/>
            <a:ext cx="8229600" cy="533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FF"/>
              </a:buClr>
              <a:buSzPts val="2400"/>
              <a:buFont typeface="Arial"/>
              <a:buNone/>
            </a:pPr>
            <a:r>
              <a:rPr b="1" i="1" lang="en-US" sz="2400" u="none">
                <a:solidFill>
                  <a:srgbClr val="0000FF"/>
                </a:solidFill>
                <a:latin typeface="Calibri"/>
                <a:ea typeface="Calibri"/>
                <a:cs typeface="Calibri"/>
                <a:sym typeface="Calibri"/>
              </a:rPr>
              <a:t>MIT Technology Review</a:t>
            </a:r>
            <a:r>
              <a:rPr b="1" i="0" lang="en-US" sz="2400" u="none">
                <a:solidFill>
                  <a:srgbClr val="0000FF"/>
                </a:solidFill>
                <a:latin typeface="Calibri"/>
                <a:ea typeface="Calibri"/>
                <a:cs typeface="Calibri"/>
                <a:sym typeface="Calibri"/>
              </a:rPr>
              <a:t>, “ChatGPT is about to revolutionize the economy. We need to decide what that looks like.” by David Rotman, March 25, 2023.</a:t>
            </a:r>
            <a:endParaRPr/>
          </a:p>
          <a:p>
            <a:pPr indent="-152400" lvl="0" marL="0" marR="0" rtl="0" algn="l">
              <a:lnSpc>
                <a:spcPct val="100000"/>
              </a:lnSpc>
              <a:spcBef>
                <a:spcPts val="480"/>
              </a:spcBef>
              <a:spcAft>
                <a:spcPts val="0"/>
              </a:spcAft>
              <a:buClr>
                <a:schemeClr val="dk1"/>
              </a:buClr>
              <a:buSzPts val="2400"/>
              <a:buFont typeface="Arial"/>
              <a:buChar char="•"/>
            </a:pPr>
            <a:r>
              <a:rPr b="1" i="0" lang="en-US" sz="2400" u="none">
                <a:solidFill>
                  <a:schemeClr val="dk1"/>
                </a:solidFill>
                <a:latin typeface="Calibri"/>
                <a:ea typeface="Calibri"/>
                <a:cs typeface="Calibri"/>
                <a:sym typeface="Calibri"/>
              </a:rPr>
              <a:t>Will ChatGPT make the already troubling </a:t>
            </a:r>
            <a:r>
              <a:rPr b="1" i="0" lang="en-US" sz="2400" u="sng">
                <a:solidFill>
                  <a:srgbClr val="FF0000"/>
                </a:solidFill>
                <a:latin typeface="Calibri"/>
                <a:ea typeface="Calibri"/>
                <a:cs typeface="Calibri"/>
                <a:sym typeface="Calibri"/>
              </a:rPr>
              <a:t>income and wealth inequality</a:t>
            </a:r>
            <a:r>
              <a:rPr b="1" i="0" lang="en-US" sz="2400" u="none">
                <a:solidFill>
                  <a:schemeClr val="dk1"/>
                </a:solidFill>
                <a:latin typeface="Calibri"/>
                <a:ea typeface="Calibri"/>
                <a:cs typeface="Calibri"/>
                <a:sym typeface="Calibri"/>
              </a:rPr>
              <a:t> in the US and many other countries even </a:t>
            </a:r>
            <a:r>
              <a:rPr b="1" i="0" lang="en-US" sz="2400" u="sng">
                <a:solidFill>
                  <a:srgbClr val="FF0000"/>
                </a:solidFill>
                <a:latin typeface="Calibri"/>
                <a:ea typeface="Calibri"/>
                <a:cs typeface="Calibri"/>
                <a:sym typeface="Calibri"/>
              </a:rPr>
              <a:t>worse</a:t>
            </a:r>
            <a:r>
              <a:rPr b="1" i="0" lang="en-US" sz="2400" u="none">
                <a:solidFill>
                  <a:schemeClr val="dk1"/>
                </a:solidFill>
                <a:latin typeface="Calibri"/>
                <a:ea typeface="Calibri"/>
                <a:cs typeface="Calibri"/>
                <a:sym typeface="Calibri"/>
              </a:rPr>
              <a:t>? Or could it </a:t>
            </a:r>
            <a:r>
              <a:rPr b="1" i="0" lang="en-US" sz="2400" u="sng">
                <a:solidFill>
                  <a:srgbClr val="FF0000"/>
                </a:solidFill>
                <a:latin typeface="Calibri"/>
                <a:ea typeface="Calibri"/>
                <a:cs typeface="Calibri"/>
                <a:sym typeface="Calibri"/>
              </a:rPr>
              <a:t>help</a:t>
            </a:r>
            <a:r>
              <a:rPr b="1" i="0" lang="en-US" sz="2400" u="none">
                <a:solidFill>
                  <a:schemeClr val="dk1"/>
                </a:solidFill>
                <a:latin typeface="Calibri"/>
                <a:ea typeface="Calibri"/>
                <a:cs typeface="Calibri"/>
                <a:sym typeface="Calibri"/>
              </a:rPr>
              <a:t>?</a:t>
            </a:r>
            <a:endParaRPr/>
          </a:p>
          <a:p>
            <a:pPr indent="-152400" lvl="0" marL="0" marR="0" rtl="0" algn="l">
              <a:lnSpc>
                <a:spcPct val="100000"/>
              </a:lnSpc>
              <a:spcBef>
                <a:spcPts val="480"/>
              </a:spcBef>
              <a:spcAft>
                <a:spcPts val="0"/>
              </a:spcAft>
              <a:buClr>
                <a:schemeClr val="dk1"/>
              </a:buClr>
              <a:buSzPts val="2400"/>
              <a:buFont typeface="Arial"/>
              <a:buChar char="•"/>
            </a:pPr>
            <a:r>
              <a:rPr b="1" i="0" lang="en-US" sz="2400" u="none">
                <a:solidFill>
                  <a:schemeClr val="dk1"/>
                </a:solidFill>
                <a:latin typeface="Calibri"/>
                <a:ea typeface="Calibri"/>
                <a:cs typeface="Calibri"/>
                <a:sym typeface="Calibri"/>
              </a:rPr>
              <a:t>Generative AI </a:t>
            </a:r>
            <a:r>
              <a:rPr b="1" i="0" lang="en-US" sz="2400" u="sng">
                <a:solidFill>
                  <a:srgbClr val="FF0000"/>
                </a:solidFill>
                <a:latin typeface="Calibri"/>
                <a:ea typeface="Calibri"/>
                <a:cs typeface="Calibri"/>
                <a:sym typeface="Calibri"/>
              </a:rPr>
              <a:t>could help a wide swath of people gain the skills</a:t>
            </a:r>
            <a:r>
              <a:rPr b="1" i="0" lang="en-US" sz="2400" u="none">
                <a:solidFill>
                  <a:schemeClr val="dk1"/>
                </a:solidFill>
                <a:latin typeface="Calibri"/>
                <a:ea typeface="Calibri"/>
                <a:cs typeface="Calibri"/>
                <a:sym typeface="Calibri"/>
              </a:rPr>
              <a:t> to compete with those who have more education and expertise.</a:t>
            </a:r>
            <a:endParaRPr/>
          </a:p>
          <a:p>
            <a:pPr indent="-152400" lvl="0" marL="0" marR="0" rtl="0" algn="l">
              <a:lnSpc>
                <a:spcPct val="100000"/>
              </a:lnSpc>
              <a:spcBef>
                <a:spcPts val="480"/>
              </a:spcBef>
              <a:spcAft>
                <a:spcPts val="0"/>
              </a:spcAft>
              <a:buClr>
                <a:srgbClr val="FF0000"/>
              </a:buClr>
              <a:buSzPts val="2400"/>
              <a:buFont typeface="Arial"/>
              <a:buChar char="•"/>
            </a:pPr>
            <a:r>
              <a:rPr b="1" i="0" lang="en-US" sz="2400" u="sng">
                <a:solidFill>
                  <a:srgbClr val="FF0000"/>
                </a:solidFill>
                <a:latin typeface="Calibri"/>
                <a:ea typeface="Calibri"/>
                <a:cs typeface="Calibri"/>
                <a:sym typeface="Calibri"/>
              </a:rPr>
              <a:t>Who</a:t>
            </a:r>
            <a:r>
              <a:rPr b="1" i="0" lang="en-US" sz="2400" u="none">
                <a:solidFill>
                  <a:schemeClr val="dk1"/>
                </a:solidFill>
                <a:latin typeface="Calibri"/>
                <a:ea typeface="Calibri"/>
                <a:cs typeface="Calibri"/>
                <a:sym typeface="Calibri"/>
              </a:rPr>
              <a:t> will control the future of this amazing technology?</a:t>
            </a:r>
            <a:endParaRPr/>
          </a:p>
          <a:p>
            <a:pPr indent="-152400" lvl="0" marL="0" marR="0" rtl="0" algn="l">
              <a:lnSpc>
                <a:spcPct val="100000"/>
              </a:lnSpc>
              <a:spcBef>
                <a:spcPts val="480"/>
              </a:spcBef>
              <a:spcAft>
                <a:spcPts val="0"/>
              </a:spcAft>
              <a:buClr>
                <a:schemeClr val="dk1"/>
              </a:buClr>
              <a:buSzPts val="2400"/>
              <a:buFont typeface="Arial"/>
              <a:buChar char="•"/>
            </a:pPr>
            <a:r>
              <a:rPr b="1" i="0" lang="en-US" sz="2400" u="none">
                <a:solidFill>
                  <a:schemeClr val="dk1"/>
                </a:solidFill>
                <a:latin typeface="Calibri"/>
                <a:ea typeface="Calibri"/>
                <a:cs typeface="Calibri"/>
                <a:sym typeface="Calibri"/>
              </a:rPr>
              <a:t>Companies can decide to use ChatGPT to </a:t>
            </a:r>
            <a:r>
              <a:rPr b="1" i="0" lang="en-US" sz="2400" u="sng">
                <a:solidFill>
                  <a:srgbClr val="FF0000"/>
                </a:solidFill>
                <a:latin typeface="Calibri"/>
                <a:ea typeface="Calibri"/>
                <a:cs typeface="Calibri"/>
                <a:sym typeface="Calibri"/>
              </a:rPr>
              <a:t>give workers more abilities</a:t>
            </a:r>
            <a:r>
              <a:rPr b="1" i="0" lang="en-US" sz="2400" u="none">
                <a:solidFill>
                  <a:schemeClr val="dk1"/>
                </a:solidFill>
                <a:latin typeface="Calibri"/>
                <a:ea typeface="Calibri"/>
                <a:cs typeface="Calibri"/>
                <a:sym typeface="Calibri"/>
              </a:rPr>
              <a:t>—or to </a:t>
            </a:r>
            <a:r>
              <a:rPr b="1" i="0" lang="en-US" sz="2400" u="sng">
                <a:solidFill>
                  <a:srgbClr val="FF0000"/>
                </a:solidFill>
                <a:latin typeface="Calibri"/>
                <a:ea typeface="Calibri"/>
                <a:cs typeface="Calibri"/>
                <a:sym typeface="Calibri"/>
              </a:rPr>
              <a:t>simply cut jobs and trim costs</a:t>
            </a:r>
            <a:r>
              <a:rPr b="1" i="0" lang="en-US" sz="2400" u="none">
                <a:solidFill>
                  <a:schemeClr val="dk1"/>
                </a:solidFill>
                <a:latin typeface="Calibri"/>
                <a:ea typeface="Calibri"/>
                <a:cs typeface="Calibri"/>
                <a:sym typeface="Calibri"/>
              </a:rPr>
              <a: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0"/>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FF"/>
              </a:buClr>
              <a:buSzPts val="6000"/>
              <a:buFont typeface="Calibri"/>
              <a:buNone/>
            </a:pPr>
            <a:r>
              <a:rPr b="1" i="0" lang="en-US" sz="6000" u="none">
                <a:solidFill>
                  <a:srgbClr val="0000FF"/>
                </a:solidFill>
                <a:latin typeface="Calibri"/>
                <a:ea typeface="Calibri"/>
                <a:cs typeface="Calibri"/>
                <a:sym typeface="Calibri"/>
              </a:rPr>
              <a:t>Who </a:t>
            </a:r>
            <a:r>
              <a:rPr b="1" i="0" lang="en-US" sz="6000" u="sng">
                <a:solidFill>
                  <a:schemeClr val="dk1"/>
                </a:solidFill>
                <a:latin typeface="Calibri"/>
                <a:ea typeface="Calibri"/>
                <a:cs typeface="Calibri"/>
                <a:sym typeface="Calibri"/>
              </a:rPr>
              <a:t>OWNS</a:t>
            </a:r>
            <a:r>
              <a:rPr b="1" i="0" lang="en-US" sz="6000" u="none">
                <a:solidFill>
                  <a:srgbClr val="0000FF"/>
                </a:solidFill>
                <a:latin typeface="Calibri"/>
                <a:ea typeface="Calibri"/>
                <a:cs typeface="Calibri"/>
                <a:sym typeface="Calibri"/>
              </a:rPr>
              <a:t> </a:t>
            </a:r>
            <a:r>
              <a:rPr b="1" i="0" lang="en-US" sz="6000" u="none">
                <a:solidFill>
                  <a:srgbClr val="00B050"/>
                </a:solidFill>
                <a:latin typeface="Calibri"/>
                <a:ea typeface="Calibri"/>
                <a:cs typeface="Calibri"/>
                <a:sym typeface="Calibri"/>
              </a:rPr>
              <a:t>ChatGPT</a:t>
            </a:r>
            <a:r>
              <a:rPr b="1" i="0" lang="en-US" sz="6000" u="none">
                <a:solidFill>
                  <a:srgbClr val="0000FF"/>
                </a:solidFill>
                <a:latin typeface="Calibri"/>
                <a:ea typeface="Calibri"/>
                <a:cs typeface="Calibri"/>
                <a:sym typeface="Calibri"/>
              </a:rPr>
              <a:t>?</a:t>
            </a:r>
            <a:endParaRPr/>
          </a:p>
        </p:txBody>
      </p:sp>
      <p:sp>
        <p:nvSpPr>
          <p:cNvPr id="134" name="Google Shape;134;p20"/>
          <p:cNvSpPr txBox="1"/>
          <p:nvPr>
            <p:ph idx="1" type="body"/>
          </p:nvPr>
        </p:nvSpPr>
        <p:spPr>
          <a:xfrm>
            <a:off x="533400" y="1143000"/>
            <a:ext cx="8229600" cy="5334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FF0000"/>
              </a:buClr>
              <a:buSzPts val="2400"/>
              <a:buFont typeface="Arial"/>
              <a:buChar char="•"/>
            </a:pPr>
            <a:r>
              <a:rPr b="1" i="0" lang="en-US" sz="2400" u="none">
                <a:solidFill>
                  <a:srgbClr val="FF0000"/>
                </a:solidFill>
                <a:latin typeface="Calibri"/>
                <a:ea typeface="Calibri"/>
                <a:cs typeface="Calibri"/>
                <a:sym typeface="Calibri"/>
              </a:rPr>
              <a:t>OpenAI</a:t>
            </a:r>
            <a:endParaRPr/>
          </a:p>
          <a:p>
            <a:pPr indent="-285750" lvl="1" marL="742950" marR="0" rtl="0" algn="l">
              <a:lnSpc>
                <a:spcPct val="100000"/>
              </a:lnSpc>
              <a:spcBef>
                <a:spcPts val="360"/>
              </a:spcBef>
              <a:spcAft>
                <a:spcPts val="0"/>
              </a:spcAft>
              <a:buClr>
                <a:srgbClr val="0000FF"/>
              </a:buClr>
              <a:buSzPts val="1800"/>
              <a:buFont typeface="Arial"/>
              <a:buChar char="–"/>
            </a:pPr>
            <a:r>
              <a:rPr b="1" i="0" lang="en-US" sz="1800" u="none" cap="none" strike="noStrike">
                <a:solidFill>
                  <a:srgbClr val="0000FF"/>
                </a:solidFill>
                <a:latin typeface="Calibri"/>
                <a:ea typeface="Calibri"/>
                <a:cs typeface="Calibri"/>
                <a:sym typeface="Calibri"/>
              </a:rPr>
              <a:t>Artificial intelligence (AI) research laboratory</a:t>
            </a:r>
            <a:endParaRPr/>
          </a:p>
          <a:p>
            <a:pPr indent="-342900" lvl="0" marL="342900" marR="0" rtl="0" algn="l">
              <a:lnSpc>
                <a:spcPct val="100000"/>
              </a:lnSpc>
              <a:spcBef>
                <a:spcPts val="480"/>
              </a:spcBef>
              <a:spcAft>
                <a:spcPts val="0"/>
              </a:spcAft>
              <a:buClr>
                <a:srgbClr val="FF0000"/>
              </a:buClr>
              <a:buSzPts val="2400"/>
              <a:buFont typeface="Arial"/>
              <a:buChar char="•"/>
            </a:pPr>
            <a:r>
              <a:rPr b="1" i="0" lang="en-US" sz="2400" u="none">
                <a:solidFill>
                  <a:srgbClr val="FF0000"/>
                </a:solidFill>
                <a:latin typeface="Calibri"/>
                <a:ea typeface="Calibri"/>
                <a:cs typeface="Calibri"/>
                <a:sym typeface="Calibri"/>
              </a:rPr>
              <a:t>Created as a non-profit in 2015</a:t>
            </a:r>
            <a:endParaRPr/>
          </a:p>
          <a:p>
            <a:pPr indent="-285750" lvl="1" marL="742950" marR="0" rtl="0" algn="l">
              <a:lnSpc>
                <a:spcPct val="100000"/>
              </a:lnSpc>
              <a:spcBef>
                <a:spcPts val="360"/>
              </a:spcBef>
              <a:spcAft>
                <a:spcPts val="0"/>
              </a:spcAft>
              <a:buClr>
                <a:schemeClr val="dk1"/>
              </a:buClr>
              <a:buSzPts val="1800"/>
              <a:buFont typeface="Arial"/>
              <a:buChar char="–"/>
            </a:pPr>
            <a:r>
              <a:rPr b="1" i="0" lang="en-US" sz="1800" u="none" cap="none" strike="noStrike">
                <a:solidFill>
                  <a:schemeClr val="dk1"/>
                </a:solidFill>
                <a:latin typeface="Calibri"/>
                <a:ea typeface="Calibri"/>
                <a:cs typeface="Calibri"/>
                <a:sym typeface="Calibri"/>
              </a:rPr>
              <a:t>Notable contributors -- Sam Altman, Greg Brockman, Elon Musk, Jessica Livingston, Peter Thiel, Microsoft, Amazon Web Services, Infosys, and YC Research.</a:t>
            </a:r>
            <a:endParaRPr/>
          </a:p>
          <a:p>
            <a:pPr indent="-285750" lvl="1" marL="742950" marR="0" rtl="0" algn="l">
              <a:lnSpc>
                <a:spcPct val="100000"/>
              </a:lnSpc>
              <a:spcBef>
                <a:spcPts val="360"/>
              </a:spcBef>
              <a:spcAft>
                <a:spcPts val="0"/>
              </a:spcAft>
              <a:buClr>
                <a:schemeClr val="dk1"/>
              </a:buClr>
              <a:buSzPts val="1800"/>
              <a:buFont typeface="Arial"/>
              <a:buChar char="–"/>
            </a:pPr>
            <a:r>
              <a:rPr b="1" i="0" lang="en-US" sz="1800" u="none" cap="none" strike="noStrike">
                <a:solidFill>
                  <a:schemeClr val="dk1"/>
                </a:solidFill>
                <a:latin typeface="Calibri"/>
                <a:ea typeface="Calibri"/>
                <a:cs typeface="Calibri"/>
                <a:sym typeface="Calibri"/>
              </a:rPr>
              <a:t>Elon Musk contributed about $50 million.</a:t>
            </a:r>
            <a:endParaRPr/>
          </a:p>
          <a:p>
            <a:pPr indent="-342900" lvl="0" marL="342900" marR="0" rtl="0" algn="l">
              <a:lnSpc>
                <a:spcPct val="100000"/>
              </a:lnSpc>
              <a:spcBef>
                <a:spcPts val="480"/>
              </a:spcBef>
              <a:spcAft>
                <a:spcPts val="0"/>
              </a:spcAft>
              <a:buClr>
                <a:srgbClr val="FF0000"/>
              </a:buClr>
              <a:buSzPts val="2400"/>
              <a:buFont typeface="Arial"/>
              <a:buChar char="•"/>
            </a:pPr>
            <a:r>
              <a:rPr b="1" i="0" lang="en-US" sz="2400" u="none">
                <a:solidFill>
                  <a:srgbClr val="FF0000"/>
                </a:solidFill>
                <a:latin typeface="Calibri"/>
                <a:ea typeface="Calibri"/>
                <a:cs typeface="Calibri"/>
                <a:sym typeface="Calibri"/>
              </a:rPr>
              <a:t>OpenAI (non profit) and OpenAI LP (capped profit)</a:t>
            </a:r>
            <a:endParaRPr/>
          </a:p>
          <a:p>
            <a:pPr indent="-285750" lvl="1" marL="742950" marR="0" rtl="0" algn="l">
              <a:lnSpc>
                <a:spcPct val="100000"/>
              </a:lnSpc>
              <a:spcBef>
                <a:spcPts val="360"/>
              </a:spcBef>
              <a:spcAft>
                <a:spcPts val="0"/>
              </a:spcAft>
              <a:buClr>
                <a:srgbClr val="0000FF"/>
              </a:buClr>
              <a:buSzPts val="1800"/>
              <a:buFont typeface="Arial"/>
              <a:buChar char="–"/>
            </a:pPr>
            <a:r>
              <a:rPr b="1" i="0" lang="en-US" sz="1800" u="none" cap="none" strike="noStrike">
                <a:solidFill>
                  <a:srgbClr val="0000FF"/>
                </a:solidFill>
                <a:latin typeface="Calibri"/>
                <a:ea typeface="Calibri"/>
                <a:cs typeface="Calibri"/>
                <a:sym typeface="Calibri"/>
              </a:rPr>
              <a:t>Investors can earn total returns no more than 100 times their initial investment.</a:t>
            </a:r>
            <a:endParaRPr/>
          </a:p>
          <a:p>
            <a:pPr indent="-285750" lvl="1" marL="742950" marR="0" rtl="0" algn="l">
              <a:lnSpc>
                <a:spcPct val="100000"/>
              </a:lnSpc>
              <a:spcBef>
                <a:spcPts val="360"/>
              </a:spcBef>
              <a:spcAft>
                <a:spcPts val="0"/>
              </a:spcAft>
              <a:buClr>
                <a:srgbClr val="0000FF"/>
              </a:buClr>
              <a:buSzPts val="1800"/>
              <a:buFont typeface="Arial"/>
              <a:buChar char="–"/>
            </a:pPr>
            <a:r>
              <a:rPr b="1" i="0" lang="en-US" sz="1800" u="none" cap="none" strike="noStrike">
                <a:solidFill>
                  <a:srgbClr val="0000FF"/>
                </a:solidFill>
                <a:latin typeface="Calibri"/>
                <a:ea typeface="Calibri"/>
                <a:cs typeface="Calibri"/>
                <a:sym typeface="Calibri"/>
              </a:rPr>
              <a:t>Any surplus goes to the OpenAI non-profit for education and advocacy work.</a:t>
            </a:r>
            <a:endParaRPr/>
          </a:p>
          <a:p>
            <a:pPr indent="-342900" lvl="0" marL="342900" marR="0" rtl="0" algn="l">
              <a:lnSpc>
                <a:spcPct val="100000"/>
              </a:lnSpc>
              <a:spcBef>
                <a:spcPts val="480"/>
              </a:spcBef>
              <a:spcAft>
                <a:spcPts val="0"/>
              </a:spcAft>
              <a:buClr>
                <a:srgbClr val="FF0000"/>
              </a:buClr>
              <a:buSzPts val="2400"/>
              <a:buFont typeface="Arial"/>
              <a:buChar char="•"/>
            </a:pPr>
            <a:r>
              <a:rPr b="1" i="0" lang="en-US" sz="2400" u="none">
                <a:solidFill>
                  <a:srgbClr val="FF0000"/>
                </a:solidFill>
                <a:latin typeface="Calibri"/>
                <a:ea typeface="Calibri"/>
                <a:cs typeface="Calibri"/>
                <a:sym typeface="Calibri"/>
              </a:rPr>
              <a:t>Microsoft?</a:t>
            </a:r>
            <a:endParaRPr/>
          </a:p>
          <a:p>
            <a:pPr indent="-285750" lvl="1" marL="742950" marR="0" rtl="0" algn="l">
              <a:lnSpc>
                <a:spcPct val="100000"/>
              </a:lnSpc>
              <a:spcBef>
                <a:spcPts val="360"/>
              </a:spcBef>
              <a:spcAft>
                <a:spcPts val="0"/>
              </a:spcAft>
              <a:buClr>
                <a:schemeClr val="dk1"/>
              </a:buClr>
              <a:buSzPts val="1800"/>
              <a:buFont typeface="Arial"/>
              <a:buChar char="–"/>
            </a:pPr>
            <a:r>
              <a:rPr b="1" i="0" lang="en-US" sz="1800" u="none" cap="none" strike="noStrike">
                <a:solidFill>
                  <a:schemeClr val="dk1"/>
                </a:solidFill>
                <a:latin typeface="Calibri"/>
                <a:ea typeface="Calibri"/>
                <a:cs typeface="Calibri"/>
                <a:sym typeface="Calibri"/>
              </a:rPr>
              <a:t>Early investor PLUS $10 billion investment announced in January 2023</a:t>
            </a:r>
            <a:endParaRPr/>
          </a:p>
          <a:p>
            <a:pPr indent="-285750" lvl="1" marL="742950" marR="0" rtl="0" algn="l">
              <a:lnSpc>
                <a:spcPct val="100000"/>
              </a:lnSpc>
              <a:spcBef>
                <a:spcPts val="360"/>
              </a:spcBef>
              <a:spcAft>
                <a:spcPts val="0"/>
              </a:spcAft>
              <a:buClr>
                <a:schemeClr val="dk1"/>
              </a:buClr>
              <a:buSzPts val="1800"/>
              <a:buFont typeface="Arial"/>
              <a:buChar char="–"/>
            </a:pPr>
            <a:r>
              <a:rPr b="1" i="0" lang="en-US" sz="1800" u="none" cap="none" strike="noStrike">
                <a:solidFill>
                  <a:schemeClr val="dk1"/>
                </a:solidFill>
                <a:latin typeface="Calibri"/>
                <a:ea typeface="Calibri"/>
                <a:cs typeface="Calibri"/>
                <a:sym typeface="Calibri"/>
              </a:rPr>
              <a:t>It has been suggested that in the end Microsoft will own 49% of OpenAI.</a:t>
            </a:r>
            <a:endParaRPr/>
          </a:p>
          <a:p>
            <a:pPr indent="-285750" lvl="1" marL="742950" marR="0" rtl="0" algn="l">
              <a:lnSpc>
                <a:spcPct val="100000"/>
              </a:lnSpc>
              <a:spcBef>
                <a:spcPts val="360"/>
              </a:spcBef>
              <a:spcAft>
                <a:spcPts val="0"/>
              </a:spcAft>
              <a:buClr>
                <a:schemeClr val="dk1"/>
              </a:buClr>
              <a:buSzPts val="1800"/>
              <a:buFont typeface="Arial"/>
              <a:buChar char="–"/>
            </a:pPr>
            <a:r>
              <a:rPr b="1" i="0" lang="en-US" sz="1800" u="none" cap="none" strike="noStrike">
                <a:solidFill>
                  <a:schemeClr val="dk1"/>
                </a:solidFill>
                <a:latin typeface="Calibri"/>
                <a:ea typeface="Calibri"/>
                <a:cs typeface="Calibri"/>
                <a:sym typeface="Calibri"/>
              </a:rPr>
              <a:t>Microsoft is building ChatGPT features into Bing.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1"/>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FF"/>
              </a:buClr>
              <a:buSzPts val="4800"/>
              <a:buFont typeface="Calibri"/>
              <a:buNone/>
            </a:pPr>
            <a:r>
              <a:rPr b="1" i="0" lang="en-US" sz="4800" u="none">
                <a:solidFill>
                  <a:srgbClr val="0000FF"/>
                </a:solidFill>
                <a:latin typeface="Calibri"/>
                <a:ea typeface="Calibri"/>
                <a:cs typeface="Calibri"/>
                <a:sym typeface="Calibri"/>
              </a:rPr>
              <a:t>Samples of </a:t>
            </a:r>
            <a:r>
              <a:rPr b="1" i="0" lang="en-US" sz="4800" u="none">
                <a:solidFill>
                  <a:srgbClr val="00B050"/>
                </a:solidFill>
                <a:latin typeface="Calibri"/>
                <a:ea typeface="Calibri"/>
                <a:cs typeface="Calibri"/>
                <a:sym typeface="Calibri"/>
              </a:rPr>
              <a:t>ChatGPT</a:t>
            </a:r>
            <a:r>
              <a:rPr b="1" i="0" lang="en-US" sz="4800" u="none">
                <a:solidFill>
                  <a:srgbClr val="0000FF"/>
                </a:solidFill>
                <a:latin typeface="Calibri"/>
                <a:ea typeface="Calibri"/>
                <a:cs typeface="Calibri"/>
                <a:sym typeface="Calibri"/>
              </a:rPr>
              <a:t> Responses</a:t>
            </a:r>
            <a:endParaRPr/>
          </a:p>
        </p:txBody>
      </p:sp>
      <p:sp>
        <p:nvSpPr>
          <p:cNvPr id="140" name="Google Shape;140;p21"/>
          <p:cNvSpPr txBox="1"/>
          <p:nvPr>
            <p:ph idx="1" type="body"/>
          </p:nvPr>
        </p:nvSpPr>
        <p:spPr>
          <a:xfrm>
            <a:off x="533400" y="1143000"/>
            <a:ext cx="8229600" cy="533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rPr b="1" i="0" lang="en-US" sz="2800" u="none">
                <a:solidFill>
                  <a:schemeClr val="dk1"/>
                </a:solidFill>
                <a:latin typeface="Calibri"/>
                <a:ea typeface="Calibri"/>
                <a:cs typeface="Calibri"/>
                <a:sym typeface="Calibri"/>
              </a:rPr>
              <a:t>What are the key points of the U.S. Constitution?</a:t>
            </a:r>
            <a:endParaRPr/>
          </a:p>
          <a:p>
            <a:pPr indent="0" lvl="0" marL="0" marR="0" rtl="0" algn="l">
              <a:lnSpc>
                <a:spcPct val="100000"/>
              </a:lnSpc>
              <a:spcBef>
                <a:spcPts val="280"/>
              </a:spcBef>
              <a:spcAft>
                <a:spcPts val="0"/>
              </a:spcAft>
              <a:buClr>
                <a:srgbClr val="FF0000"/>
              </a:buClr>
              <a:buSzPts val="1400"/>
              <a:buFont typeface="Arial"/>
              <a:buNone/>
            </a:pPr>
            <a:r>
              <a:rPr b="1" i="0" lang="en-US" sz="1400" u="none">
                <a:solidFill>
                  <a:srgbClr val="FF0000"/>
                </a:solidFill>
                <a:latin typeface="Calibri"/>
                <a:ea typeface="Calibri"/>
                <a:cs typeface="Calibri"/>
                <a:sym typeface="Calibri"/>
              </a:rPr>
              <a:t>The United States Constitution is a fundamental document that serves as the supreme law of the United States. It was adopted on September 17, 1787, and has been amended 27 times. The Constitution outlines the structure of the federal government and establishes the rights and freedoms of American citizens. Some key points of the U.S. Constitution include:</a:t>
            </a:r>
            <a:endParaRPr/>
          </a:p>
          <a:p>
            <a:pPr indent="0" lvl="0" marL="0" marR="0" rtl="0" algn="l">
              <a:lnSpc>
                <a:spcPct val="100000"/>
              </a:lnSpc>
              <a:spcBef>
                <a:spcPts val="280"/>
              </a:spcBef>
              <a:spcAft>
                <a:spcPts val="0"/>
              </a:spcAft>
              <a:buClr>
                <a:srgbClr val="0000FF"/>
              </a:buClr>
              <a:buSzPts val="1400"/>
              <a:buFont typeface="Arial"/>
              <a:buNone/>
            </a:pPr>
            <a:r>
              <a:rPr b="1" i="0" lang="en-US" sz="1400" u="sng">
                <a:solidFill>
                  <a:srgbClr val="0000FF"/>
                </a:solidFill>
                <a:latin typeface="Calibri"/>
                <a:ea typeface="Calibri"/>
                <a:cs typeface="Calibri"/>
                <a:sym typeface="Calibri"/>
              </a:rPr>
              <a:t>Preamble</a:t>
            </a:r>
            <a:r>
              <a:rPr b="1" i="0" lang="en-US" sz="1400" u="none">
                <a:solidFill>
                  <a:srgbClr val="0000FF"/>
                </a:solidFill>
                <a:latin typeface="Calibri"/>
                <a:ea typeface="Calibri"/>
                <a:cs typeface="Calibri"/>
                <a:sym typeface="Calibri"/>
              </a:rPr>
              <a:t>: The introduction to the Constitution that states the purpose and goals of the document, including establishing justice, ensuring domestic tranquility, providing for the common defense, promoting the general welfare, and securing the blessings of liberty for the people of the United States.</a:t>
            </a:r>
            <a:endParaRPr/>
          </a:p>
          <a:p>
            <a:pPr indent="0" lvl="0" marL="0" marR="0" rtl="0" algn="l">
              <a:lnSpc>
                <a:spcPct val="100000"/>
              </a:lnSpc>
              <a:spcBef>
                <a:spcPts val="280"/>
              </a:spcBef>
              <a:spcAft>
                <a:spcPts val="0"/>
              </a:spcAft>
              <a:buClr>
                <a:srgbClr val="0000FF"/>
              </a:buClr>
              <a:buSzPts val="1400"/>
              <a:buFont typeface="Arial"/>
              <a:buNone/>
            </a:pPr>
            <a:r>
              <a:rPr b="1" i="0" lang="en-US" sz="1400" u="sng">
                <a:solidFill>
                  <a:srgbClr val="0000FF"/>
                </a:solidFill>
                <a:latin typeface="Calibri"/>
                <a:ea typeface="Calibri"/>
                <a:cs typeface="Calibri"/>
                <a:sym typeface="Calibri"/>
              </a:rPr>
              <a:t>Articles</a:t>
            </a:r>
            <a:r>
              <a:rPr b="1" i="0" lang="en-US" sz="1400" u="none">
                <a:solidFill>
                  <a:srgbClr val="0000FF"/>
                </a:solidFill>
                <a:latin typeface="Calibri"/>
                <a:ea typeface="Calibri"/>
                <a:cs typeface="Calibri"/>
                <a:sym typeface="Calibri"/>
              </a:rPr>
              <a:t>: The Constitution is divided into seven articles, each addressing different aspects of the government's structure and powers.</a:t>
            </a:r>
            <a:endParaRPr/>
          </a:p>
          <a:p>
            <a:pPr indent="0" lvl="0" marL="0" marR="0" rtl="0" algn="l">
              <a:lnSpc>
                <a:spcPct val="100000"/>
              </a:lnSpc>
              <a:spcBef>
                <a:spcPts val="280"/>
              </a:spcBef>
              <a:spcAft>
                <a:spcPts val="0"/>
              </a:spcAft>
              <a:buClr>
                <a:srgbClr val="0000FF"/>
              </a:buClr>
              <a:buSzPts val="1400"/>
              <a:buFont typeface="Arial"/>
              <a:buNone/>
            </a:pPr>
            <a:r>
              <a:rPr b="1" i="0" lang="en-US" sz="1400" u="sng">
                <a:solidFill>
                  <a:srgbClr val="0000FF"/>
                </a:solidFill>
                <a:latin typeface="Calibri"/>
                <a:ea typeface="Calibri"/>
                <a:cs typeface="Calibri"/>
                <a:sym typeface="Calibri"/>
              </a:rPr>
              <a:t>Separation of Powers</a:t>
            </a:r>
            <a:r>
              <a:rPr b="1" i="0" lang="en-US" sz="1400" u="none">
                <a:solidFill>
                  <a:srgbClr val="0000FF"/>
                </a:solidFill>
                <a:latin typeface="Calibri"/>
                <a:ea typeface="Calibri"/>
                <a:cs typeface="Calibri"/>
                <a:sym typeface="Calibri"/>
              </a:rPr>
              <a:t>: The Constitution establishes a system of checks and balances among the three branches of government – the Legislative (Congress), Executive (President), and Judicial (Federal Courts) – to prevent any one branch from gaining too much power.</a:t>
            </a:r>
            <a:endParaRPr/>
          </a:p>
          <a:p>
            <a:pPr indent="-88900" lvl="0" marL="0" marR="0" rtl="0" algn="l">
              <a:lnSpc>
                <a:spcPct val="100000"/>
              </a:lnSpc>
              <a:spcBef>
                <a:spcPts val="280"/>
              </a:spcBef>
              <a:spcAft>
                <a:spcPts val="0"/>
              </a:spcAft>
              <a:buClr>
                <a:srgbClr val="0000FF"/>
              </a:buClr>
              <a:buSzPts val="1400"/>
              <a:buFont typeface="Arial"/>
              <a:buChar char="•"/>
            </a:pPr>
            <a:r>
              <a:rPr b="1" i="0" lang="en-US" sz="1400" u="none">
                <a:solidFill>
                  <a:srgbClr val="0000FF"/>
                </a:solidFill>
                <a:latin typeface="Calibri"/>
                <a:ea typeface="Calibri"/>
                <a:cs typeface="Calibri"/>
                <a:sym typeface="Calibri"/>
              </a:rPr>
              <a:t>Legislative Branch (Article I), Executive Branch (Article II), Judicial Branch (Article III), Amendment Process (Article V), Supremacy Clause (Article VI) </a:t>
            </a:r>
            <a:endParaRPr/>
          </a:p>
          <a:p>
            <a:pPr indent="0" lvl="0" marL="0" marR="0" rtl="0" algn="l">
              <a:lnSpc>
                <a:spcPct val="100000"/>
              </a:lnSpc>
              <a:spcBef>
                <a:spcPts val="280"/>
              </a:spcBef>
              <a:spcAft>
                <a:spcPts val="0"/>
              </a:spcAft>
              <a:buClr>
                <a:srgbClr val="0000FF"/>
              </a:buClr>
              <a:buSzPts val="1400"/>
              <a:buFont typeface="Arial"/>
              <a:buNone/>
            </a:pPr>
            <a:r>
              <a:rPr b="1" i="0" lang="en-US" sz="1400" u="sng">
                <a:solidFill>
                  <a:srgbClr val="0000FF"/>
                </a:solidFill>
                <a:latin typeface="Calibri"/>
                <a:ea typeface="Calibri"/>
                <a:cs typeface="Calibri"/>
                <a:sym typeface="Calibri"/>
              </a:rPr>
              <a:t>Bill of Rights</a:t>
            </a:r>
            <a:r>
              <a:rPr b="1" i="0" lang="en-US" sz="1400" u="none">
                <a:solidFill>
                  <a:srgbClr val="0000FF"/>
                </a:solidFill>
                <a:latin typeface="Calibri"/>
                <a:ea typeface="Calibri"/>
                <a:cs typeface="Calibri"/>
                <a:sym typeface="Calibri"/>
              </a:rPr>
              <a:t>: The first ten amendments to the Constitution, collectively known as the Bill of Rights, were ratified in 1791. These amendments protect individual rights and liberties, including freedom of speech, religion, and the right to bear arms.</a:t>
            </a:r>
            <a:endParaRPr/>
          </a:p>
          <a:p>
            <a:pPr indent="0" lvl="0" marL="0" marR="0" rtl="0" algn="l">
              <a:lnSpc>
                <a:spcPct val="100000"/>
              </a:lnSpc>
              <a:spcBef>
                <a:spcPts val="280"/>
              </a:spcBef>
              <a:spcAft>
                <a:spcPts val="0"/>
              </a:spcAft>
              <a:buClr>
                <a:srgbClr val="0000FF"/>
              </a:buClr>
              <a:buSzPts val="1400"/>
              <a:buFont typeface="Arial"/>
              <a:buNone/>
            </a:pPr>
            <a:r>
              <a:rPr b="1" i="0" lang="en-US" sz="1400" u="sng">
                <a:solidFill>
                  <a:srgbClr val="0000FF"/>
                </a:solidFill>
                <a:latin typeface="Calibri"/>
                <a:ea typeface="Calibri"/>
                <a:cs typeface="Calibri"/>
                <a:sym typeface="Calibri"/>
              </a:rPr>
              <a:t>Federalism</a:t>
            </a:r>
            <a:r>
              <a:rPr b="1" i="0" lang="en-US" sz="1400" u="none">
                <a:solidFill>
                  <a:srgbClr val="0000FF"/>
                </a:solidFill>
                <a:latin typeface="Calibri"/>
                <a:ea typeface="Calibri"/>
                <a:cs typeface="Calibri"/>
                <a:sym typeface="Calibri"/>
              </a:rPr>
              <a:t>: The Constitution establishes a federal system of government, dividing powers between the federal government and the state governments. This ensures a balance of authority and preserves states' rights.</a:t>
            </a:r>
            <a:endParaRPr/>
          </a:p>
          <a:p>
            <a:pPr indent="0" lvl="0" marL="0" marR="0" rtl="0" algn="l">
              <a:lnSpc>
                <a:spcPct val="100000"/>
              </a:lnSpc>
              <a:spcBef>
                <a:spcPts val="280"/>
              </a:spcBef>
              <a:spcAft>
                <a:spcPts val="0"/>
              </a:spcAft>
              <a:buClr>
                <a:srgbClr val="FF0000"/>
              </a:buClr>
              <a:buSzPts val="1400"/>
              <a:buFont typeface="Arial"/>
              <a:buNone/>
            </a:pPr>
            <a:r>
              <a:rPr b="1" i="0" lang="en-US" sz="1400" u="none">
                <a:solidFill>
                  <a:srgbClr val="FF0000"/>
                </a:solidFill>
                <a:latin typeface="Calibri"/>
                <a:ea typeface="Calibri"/>
                <a:cs typeface="Calibri"/>
                <a:sym typeface="Calibri"/>
              </a:rPr>
              <a:t>These key points reflect the foundational principles and structure of the U.S. Constitution, which has guided the nation for over two centuries.</a:t>
            </a:r>
            <a:endParaRPr/>
          </a:p>
          <a:p>
            <a:pPr indent="-254000" lvl="0" marL="342900" marR="0" rtl="0" algn="l">
              <a:spcBef>
                <a:spcPts val="280"/>
              </a:spcBef>
              <a:spcAft>
                <a:spcPts val="0"/>
              </a:spcAft>
              <a:buClr>
                <a:schemeClr val="dk1"/>
              </a:buClr>
              <a:buSzPts val="1400"/>
              <a:buFont typeface="Arial"/>
              <a:buNone/>
            </a:pPr>
            <a:r>
              <a:t/>
            </a:r>
            <a:endParaRPr b="1" i="0" sz="1400" u="none">
              <a:solidFill>
                <a:srgbClr val="FF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